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4"/>
  </p:notesMasterIdLst>
  <p:sldIdLst>
    <p:sldId id="718" r:id="rId2"/>
    <p:sldId id="719" r:id="rId3"/>
    <p:sldId id="720" r:id="rId4"/>
    <p:sldId id="657" r:id="rId5"/>
    <p:sldId id="658" r:id="rId6"/>
    <p:sldId id="660" r:id="rId7"/>
    <p:sldId id="661" r:id="rId8"/>
    <p:sldId id="662" r:id="rId9"/>
    <p:sldId id="654" r:id="rId10"/>
    <p:sldId id="655" r:id="rId11"/>
    <p:sldId id="656" r:id="rId12"/>
    <p:sldId id="407" r:id="rId13"/>
    <p:sldId id="409" r:id="rId14"/>
    <p:sldId id="408" r:id="rId15"/>
    <p:sldId id="721" r:id="rId16"/>
    <p:sldId id="638" r:id="rId17"/>
    <p:sldId id="641" r:id="rId18"/>
    <p:sldId id="642" r:id="rId19"/>
    <p:sldId id="643" r:id="rId20"/>
    <p:sldId id="646" r:id="rId21"/>
    <p:sldId id="644" r:id="rId22"/>
    <p:sldId id="651" r:id="rId23"/>
    <p:sldId id="652" r:id="rId24"/>
    <p:sldId id="653" r:id="rId25"/>
    <p:sldId id="639" r:id="rId26"/>
    <p:sldId id="650" r:id="rId27"/>
    <p:sldId id="640" r:id="rId28"/>
    <p:sldId id="410" r:id="rId29"/>
    <p:sldId id="422" r:id="rId30"/>
    <p:sldId id="423" r:id="rId31"/>
    <p:sldId id="629" r:id="rId32"/>
    <p:sldId id="411" r:id="rId33"/>
    <p:sldId id="722" r:id="rId34"/>
    <p:sldId id="630" r:id="rId35"/>
    <p:sldId id="631" r:id="rId36"/>
    <p:sldId id="663" r:id="rId37"/>
    <p:sldId id="664" r:id="rId38"/>
    <p:sldId id="666" r:id="rId39"/>
    <p:sldId id="667" r:id="rId40"/>
    <p:sldId id="668" r:id="rId41"/>
    <p:sldId id="665" r:id="rId42"/>
    <p:sldId id="669" r:id="rId43"/>
    <p:sldId id="632" r:id="rId44"/>
    <p:sldId id="635" r:id="rId45"/>
    <p:sldId id="671" r:id="rId46"/>
    <p:sldId id="670" r:id="rId47"/>
    <p:sldId id="717" r:id="rId48"/>
    <p:sldId id="636" r:id="rId49"/>
    <p:sldId id="714" r:id="rId50"/>
    <p:sldId id="701" r:id="rId51"/>
    <p:sldId id="702" r:id="rId52"/>
    <p:sldId id="715" r:id="rId53"/>
    <p:sldId id="703" r:id="rId54"/>
    <p:sldId id="704" r:id="rId55"/>
    <p:sldId id="648" r:id="rId56"/>
    <p:sldId id="649" r:id="rId57"/>
    <p:sldId id="705" r:id="rId58"/>
    <p:sldId id="707" r:id="rId59"/>
    <p:sldId id="677" r:id="rId60"/>
    <p:sldId id="672" r:id="rId61"/>
    <p:sldId id="674" r:id="rId62"/>
    <p:sldId id="708" r:id="rId63"/>
    <p:sldId id="709" r:id="rId64"/>
    <p:sldId id="710" r:id="rId65"/>
    <p:sldId id="675" r:id="rId66"/>
    <p:sldId id="678" r:id="rId67"/>
    <p:sldId id="679" r:id="rId68"/>
    <p:sldId id="680" r:id="rId69"/>
    <p:sldId id="682" r:id="rId70"/>
    <p:sldId id="676" r:id="rId71"/>
    <p:sldId id="723" r:id="rId72"/>
    <p:sldId id="689" r:id="rId73"/>
    <p:sldId id="690" r:id="rId74"/>
    <p:sldId id="692" r:id="rId75"/>
    <p:sldId id="683" r:id="rId76"/>
    <p:sldId id="691" r:id="rId77"/>
    <p:sldId id="693" r:id="rId78"/>
    <p:sldId id="694" r:id="rId79"/>
    <p:sldId id="684" r:id="rId80"/>
    <p:sldId id="699" r:id="rId81"/>
    <p:sldId id="711" r:id="rId82"/>
    <p:sldId id="696" r:id="rId83"/>
    <p:sldId id="695" r:id="rId84"/>
    <p:sldId id="698" r:id="rId85"/>
    <p:sldId id="685" r:id="rId86"/>
    <p:sldId id="686" r:id="rId87"/>
    <p:sldId id="697" r:id="rId88"/>
    <p:sldId id="713" r:id="rId89"/>
    <p:sldId id="688" r:id="rId90"/>
    <p:sldId id="712" r:id="rId91"/>
    <p:sldId id="687" r:id="rId92"/>
    <p:sldId id="700" r:id="rId93"/>
  </p:sldIdLst>
  <p:sldSz cx="12192000" cy="6858000"/>
  <p:notesSz cx="6858000" cy="9144000"/>
  <p:embeddedFontLst>
    <p:embeddedFont>
      <p:font typeface="楷体" panose="02010609060101010101" charset="-122"/>
      <p:regular r:id="rId95"/>
    </p:embeddedFont>
    <p:embeddedFont>
      <p:font typeface="Calibri" panose="020F0502020204030204" pitchFamily="34" charset="0"/>
      <p:regular r:id="rId96"/>
      <p:bold r:id="rId97"/>
      <p:italic r:id="rId98"/>
      <p:boldItalic r:id="rId99"/>
    </p:embeddedFont>
    <p:embeddedFont>
      <p:font typeface="Calibri Light" panose="020F0302020204030204" pitchFamily="34" charset="0"/>
      <p:regular r:id="rId100"/>
      <p:italic r:id="rId101"/>
    </p:embeddedFont>
    <p:embeddedFont>
      <p:font typeface="Cambria Math" panose="02040503050406030204" pitchFamily="18" charset="0"/>
      <p:regular r:id="rId102"/>
    </p:embeddedFont>
    <p:embeddedFont>
      <p:font typeface="KaiTi" panose="02010609060101010101" pitchFamily="49" charset="-122"/>
      <p:regular r:id="rId103"/>
    </p:embeddedFont>
    <p:embeddedFont>
      <p:font typeface="宋体" panose="02010600030101010101" pitchFamily="2" charset="-122"/>
      <p:regular r:id="rId104"/>
    </p:embeddedFont>
    <p:embeddedFont>
      <p:font typeface="微软雅黑" panose="020B0503020204020204" pitchFamily="34" charset="-122"/>
      <p:regular r:id="rId105"/>
      <p:bold r:id="rId10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CB9E3CA-5153-4E5D-B901-3533DEFFA4B3}">
          <p14:sldIdLst>
            <p14:sldId id="718"/>
            <p14:sldId id="719"/>
            <p14:sldId id="720"/>
            <p14:sldId id="657"/>
            <p14:sldId id="658"/>
            <p14:sldId id="660"/>
            <p14:sldId id="661"/>
            <p14:sldId id="662"/>
            <p14:sldId id="654"/>
            <p14:sldId id="655"/>
            <p14:sldId id="656"/>
            <p14:sldId id="407"/>
            <p14:sldId id="409"/>
            <p14:sldId id="408"/>
            <p14:sldId id="721"/>
            <p14:sldId id="638"/>
            <p14:sldId id="641"/>
            <p14:sldId id="642"/>
            <p14:sldId id="643"/>
            <p14:sldId id="646"/>
            <p14:sldId id="644"/>
            <p14:sldId id="651"/>
            <p14:sldId id="652"/>
            <p14:sldId id="653"/>
            <p14:sldId id="639"/>
            <p14:sldId id="650"/>
            <p14:sldId id="640"/>
            <p14:sldId id="410"/>
            <p14:sldId id="422"/>
            <p14:sldId id="423"/>
            <p14:sldId id="629"/>
            <p14:sldId id="411"/>
            <p14:sldId id="722"/>
            <p14:sldId id="630"/>
            <p14:sldId id="631"/>
            <p14:sldId id="663"/>
            <p14:sldId id="664"/>
            <p14:sldId id="666"/>
            <p14:sldId id="667"/>
            <p14:sldId id="668"/>
            <p14:sldId id="665"/>
            <p14:sldId id="669"/>
            <p14:sldId id="632"/>
            <p14:sldId id="635"/>
            <p14:sldId id="671"/>
            <p14:sldId id="670"/>
            <p14:sldId id="717"/>
            <p14:sldId id="636"/>
            <p14:sldId id="714"/>
            <p14:sldId id="701"/>
            <p14:sldId id="702"/>
            <p14:sldId id="715"/>
            <p14:sldId id="703"/>
            <p14:sldId id="704"/>
            <p14:sldId id="648"/>
            <p14:sldId id="649"/>
            <p14:sldId id="705"/>
            <p14:sldId id="707"/>
            <p14:sldId id="677"/>
            <p14:sldId id="672"/>
            <p14:sldId id="674"/>
            <p14:sldId id="708"/>
            <p14:sldId id="709"/>
            <p14:sldId id="710"/>
            <p14:sldId id="675"/>
            <p14:sldId id="678"/>
            <p14:sldId id="679"/>
            <p14:sldId id="680"/>
            <p14:sldId id="682"/>
            <p14:sldId id="676"/>
            <p14:sldId id="723"/>
            <p14:sldId id="689"/>
            <p14:sldId id="690"/>
            <p14:sldId id="692"/>
            <p14:sldId id="683"/>
            <p14:sldId id="691"/>
            <p14:sldId id="693"/>
            <p14:sldId id="694"/>
            <p14:sldId id="684"/>
            <p14:sldId id="699"/>
            <p14:sldId id="711"/>
            <p14:sldId id="696"/>
            <p14:sldId id="695"/>
            <p14:sldId id="698"/>
            <p14:sldId id="685"/>
            <p14:sldId id="686"/>
            <p14:sldId id="697"/>
            <p14:sldId id="713"/>
            <p14:sldId id="688"/>
            <p14:sldId id="712"/>
            <p14:sldId id="687"/>
            <p14:sldId id="7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976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94"/>
    <a:srgbClr val="DED5FF"/>
    <a:srgbClr val="A8EFC6"/>
    <a:srgbClr val="000080"/>
    <a:srgbClr val="C6E3FF"/>
    <a:srgbClr val="FFFFFF"/>
    <a:srgbClr val="FFC611"/>
    <a:srgbClr val="800000"/>
    <a:srgbClr val="8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835" y="91"/>
      </p:cViewPr>
      <p:guideLst>
        <p:guide orient="horz" pos="2976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554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commentAuthors" Target="commentAuthor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8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1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9.fntdata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font" Target="fonts/font5.fntdata"/><Relationship Id="rId10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3.fntdata"/><Relationship Id="rId104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6.fntdata"/><Relationship Id="rId105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C72370-650D-434F-B8E8-B1B2376F8E4A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97EF5C-F980-49D8-BBB4-B119BEEE7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26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7EF5C-F980-49D8-BBB4-B119BEEE7BB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991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623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26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58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24EBE76-E0BA-BA40-9B32-389C4D6652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41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82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29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43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781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041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95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047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098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00E14-1B16-459F-BCE7-6A388D9732A6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558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360.png"/><Relationship Id="rId7" Type="http://schemas.openxmlformats.org/officeDocument/2006/relationships/image" Target="../media/image40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10" Type="http://schemas.openxmlformats.org/officeDocument/2006/relationships/image" Target="../media/image430.png"/><Relationship Id="rId4" Type="http://schemas.openxmlformats.org/officeDocument/2006/relationships/image" Target="../media/image370.png"/><Relationship Id="rId9" Type="http://schemas.openxmlformats.org/officeDocument/2006/relationships/image" Target="../media/image42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10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png"/><Relationship Id="rId13" Type="http://schemas.openxmlformats.org/officeDocument/2006/relationships/image" Target="../media/image750.png"/><Relationship Id="rId3" Type="http://schemas.openxmlformats.org/officeDocument/2006/relationships/image" Target="../media/image640.png"/><Relationship Id="rId7" Type="http://schemas.openxmlformats.org/officeDocument/2006/relationships/image" Target="../media/image680.png"/><Relationship Id="rId12" Type="http://schemas.openxmlformats.org/officeDocument/2006/relationships/image" Target="../media/image74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0.png"/><Relationship Id="rId11" Type="http://schemas.openxmlformats.org/officeDocument/2006/relationships/image" Target="../media/image730.png"/><Relationship Id="rId5" Type="http://schemas.openxmlformats.org/officeDocument/2006/relationships/image" Target="../media/image660.png"/><Relationship Id="rId10" Type="http://schemas.openxmlformats.org/officeDocument/2006/relationships/image" Target="../media/image103.png"/><Relationship Id="rId4" Type="http://schemas.openxmlformats.org/officeDocument/2006/relationships/image" Target="../media/image650.png"/><Relationship Id="rId9" Type="http://schemas.openxmlformats.org/officeDocument/2006/relationships/image" Target="../media/image102.png"/><Relationship Id="rId14" Type="http://schemas.openxmlformats.org/officeDocument/2006/relationships/image" Target="../media/image76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0.png"/><Relationship Id="rId3" Type="http://schemas.openxmlformats.org/officeDocument/2006/relationships/image" Target="../media/image850.png"/><Relationship Id="rId7" Type="http://schemas.openxmlformats.org/officeDocument/2006/relationships/image" Target="../media/image890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0.png"/><Relationship Id="rId5" Type="http://schemas.openxmlformats.org/officeDocument/2006/relationships/image" Target="../media/image870.png"/><Relationship Id="rId4" Type="http://schemas.openxmlformats.org/officeDocument/2006/relationships/image" Target="../media/image86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chinelearningknowledge.ai/keras-optimizers-explained-with-examples-for-beginners/" TargetMode="Externa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getoutside.ordnancesurvey.co.uk/guides/understanding-map-contour-lines-for-beginners/" TargetMode="External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0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image" Target="../media/image10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1.png"/><Relationship Id="rId5" Type="http://schemas.openxmlformats.org/officeDocument/2006/relationships/image" Target="../media/image1080.png"/><Relationship Id="rId4" Type="http://schemas.openxmlformats.org/officeDocument/2006/relationships/image" Target="../media/image107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0.png"/><Relationship Id="rId2" Type="http://schemas.openxmlformats.org/officeDocument/2006/relationships/hyperlink" Target="https://blog.paperspace.com/intro-to-optimization-in-deep-learning-gradient-descent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1.png"/><Relationship Id="rId4" Type="http://schemas.openxmlformats.org/officeDocument/2006/relationships/image" Target="../media/image116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0.png"/><Relationship Id="rId7" Type="http://schemas.openxmlformats.org/officeDocument/2006/relationships/image" Target="../media/image1160.png"/><Relationship Id="rId2" Type="http://schemas.openxmlformats.org/officeDocument/2006/relationships/image" Target="../media/image10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0.png"/><Relationship Id="rId11" Type="http://schemas.openxmlformats.org/officeDocument/2006/relationships/image" Target="../media/image128.png"/><Relationship Id="rId5" Type="http://schemas.openxmlformats.org/officeDocument/2006/relationships/image" Target="../media/image1140.png"/><Relationship Id="rId10" Type="http://schemas.openxmlformats.org/officeDocument/2006/relationships/image" Target="../media/image1190.png"/><Relationship Id="rId4" Type="http://schemas.openxmlformats.org/officeDocument/2006/relationships/image" Target="../media/image1130.png"/><Relationship Id="rId9" Type="http://schemas.openxmlformats.org/officeDocument/2006/relationships/image" Target="../media/image118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8F324CF-FD0F-D14C-968C-B02FF046D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06" y="2800485"/>
            <a:ext cx="7467600" cy="16256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5EA380A5-A254-4E9E-986B-B658C0414A1D}"/>
              </a:ext>
            </a:extLst>
          </p:cNvPr>
          <p:cNvGrpSpPr/>
          <p:nvPr/>
        </p:nvGrpSpPr>
        <p:grpSpPr>
          <a:xfrm>
            <a:off x="1" y="2155529"/>
            <a:ext cx="12191999" cy="2512291"/>
            <a:chOff x="1" y="2774420"/>
            <a:chExt cx="12191999" cy="2512291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5D76DA4-98EE-49BA-A0F7-0FF65C11247D}"/>
                </a:ext>
              </a:extLst>
            </p:cNvPr>
            <p:cNvSpPr/>
            <p:nvPr/>
          </p:nvSpPr>
          <p:spPr>
            <a:xfrm>
              <a:off x="1" y="2774420"/>
              <a:ext cx="12191999" cy="2512291"/>
            </a:xfrm>
            <a:prstGeom prst="rect">
              <a:avLst/>
            </a:prstGeom>
            <a:gradFill>
              <a:gsLst>
                <a:gs pos="0">
                  <a:schemeClr val="bg1">
                    <a:lumMod val="70000"/>
                    <a:lumOff val="30000"/>
                  </a:schemeClr>
                </a:gs>
                <a:gs pos="51000">
                  <a:schemeClr val="bg1">
                    <a:alpha val="40000"/>
                  </a:schemeClr>
                </a:gs>
                <a:gs pos="100000">
                  <a:schemeClr val="bg1">
                    <a:lumMod val="50000"/>
                    <a:lumOff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00F09D0-7C75-4F78-BB8B-56ACA46DDD38}"/>
                </a:ext>
              </a:extLst>
            </p:cNvPr>
            <p:cNvSpPr/>
            <p:nvPr/>
          </p:nvSpPr>
          <p:spPr>
            <a:xfrm>
              <a:off x="479321" y="3161384"/>
              <a:ext cx="11233356" cy="17383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5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数学基础</a:t>
              </a: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B6097AAE-D5D2-4261-A7F0-1FD161FB6D8E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1" y="3161384"/>
              <a:ext cx="108941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1E80C361-5065-4B03-9F13-D0B35653187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" y="4860731"/>
              <a:ext cx="108941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720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" dur="2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5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2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5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D9AED765-4C44-4915-948B-DE9BBC292DF5}"/>
                  </a:ext>
                </a:extLst>
              </p:cNvPr>
              <p:cNvSpPr/>
              <p:nvPr/>
            </p:nvSpPr>
            <p:spPr>
              <a:xfrm>
                <a:off x="4129758" y="979466"/>
                <a:ext cx="4404852" cy="1163966"/>
              </a:xfrm>
              <a:prstGeom prst="roundRect">
                <a:avLst/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zh-CN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𝑥𝑓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D9AED765-4C44-4915-948B-DE9BBC292D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758" y="979466"/>
                <a:ext cx="4404852" cy="1163966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/>
          <p:cNvSpPr txBox="1"/>
          <p:nvPr/>
        </p:nvSpPr>
        <p:spPr>
          <a:xfrm>
            <a:off x="322966" y="46378"/>
            <a:ext cx="761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ea typeface="微软雅黑" panose="020B0503020204020204" pitchFamily="34" charset="-122"/>
              </a:rPr>
              <a:t>积分</a:t>
            </a:r>
            <a:endParaRPr lang="en-US" altLang="zh-CN" sz="3600" b="1" dirty="0">
              <a:solidFill>
                <a:srgbClr val="0A05DF"/>
              </a:solidFill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: 圆角 40">
                <a:extLst>
                  <a:ext uri="{FF2B5EF4-FFF2-40B4-BE49-F238E27FC236}">
                    <a16:creationId xmlns:a16="http://schemas.microsoft.com/office/drawing/2014/main" id="{E101E1BE-204C-4AE6-8A9C-94532DC2A775}"/>
                  </a:ext>
                </a:extLst>
              </p:cNvPr>
              <p:cNvSpPr/>
              <p:nvPr/>
            </p:nvSpPr>
            <p:spPr>
              <a:xfrm>
                <a:off x="-1" y="2208689"/>
                <a:ext cx="12192001" cy="4574645"/>
              </a:xfrm>
              <a:prstGeom prst="roundRect">
                <a:avLst/>
              </a:prstGeom>
              <a:solidFill>
                <a:srgbClr val="FFFF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1200"/>
                  </a:spcAft>
                </a:pPr>
                <a:r>
                  <a:rPr lang="zh-CN" altLang="en-US" sz="28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微积分基本定理</a:t>
                </a:r>
                <a:endParaRPr lang="en-US" altLang="zh-CN" sz="2800" b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altLang="zh-CN" sz="2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1.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为在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区间上的连续函数。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在区间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也连续而且在区间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上可微分，其导数为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或</a:t>
                </a:r>
                <a:endParaRPr lang="en-US" altLang="zh-CN" sz="24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nary>
                            <m:nary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</m:num>
                        <m:den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endParaRPr lang="en-US" altLang="zh-CN" sz="24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2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2.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为在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区间上的连续函数，那么</a:t>
                </a:r>
                <a:endParaRPr lang="en-US" altLang="zh-CN" sz="24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2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的原函数，即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sz="24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1" name="矩形: 圆角 40">
                <a:extLst>
                  <a:ext uri="{FF2B5EF4-FFF2-40B4-BE49-F238E27FC236}">
                    <a16:creationId xmlns:a16="http://schemas.microsoft.com/office/drawing/2014/main" id="{E101E1BE-204C-4AE6-8A9C-94532DC2A7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2208689"/>
                <a:ext cx="12192001" cy="4574645"/>
              </a:xfrm>
              <a:prstGeom prst="roundRect">
                <a:avLst/>
              </a:prstGeom>
              <a:blipFill>
                <a:blip r:embed="rId3"/>
                <a:stretch>
                  <a:fillRect t="-1065" b="-23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B2D7313-B98C-409A-81D5-AF5CF22D6D91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89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D9AED765-4C44-4915-948B-DE9BBC292DF5}"/>
                  </a:ext>
                </a:extLst>
              </p:cNvPr>
              <p:cNvSpPr/>
              <p:nvPr/>
            </p:nvSpPr>
            <p:spPr>
              <a:xfrm>
                <a:off x="4129758" y="979466"/>
                <a:ext cx="4404852" cy="1291461"/>
              </a:xfrm>
              <a:prstGeom prst="roundRect">
                <a:avLst/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zh-CN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𝑥𝑓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D9AED765-4C44-4915-948B-DE9BBC292D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758" y="979466"/>
                <a:ext cx="4404852" cy="1291461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/>
          <p:cNvSpPr txBox="1"/>
          <p:nvPr/>
        </p:nvSpPr>
        <p:spPr>
          <a:xfrm>
            <a:off x="322966" y="46378"/>
            <a:ext cx="761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ea typeface="微软雅黑" panose="020B0503020204020204" pitchFamily="34" charset="-122"/>
              </a:rPr>
              <a:t>积分</a:t>
            </a:r>
            <a:endParaRPr lang="en-US" altLang="zh-CN" sz="3600" b="1" dirty="0">
              <a:solidFill>
                <a:srgbClr val="0A05DF"/>
              </a:solidFill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0A4C461-0695-4D27-91E9-B11AA056ACF3}"/>
                  </a:ext>
                </a:extLst>
              </p:cNvPr>
              <p:cNvSpPr/>
              <p:nvPr/>
            </p:nvSpPr>
            <p:spPr>
              <a:xfrm>
                <a:off x="59552" y="3900120"/>
                <a:ext cx="4882299" cy="11809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sSubSup>
                        <m:sSub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0A4C461-0695-4D27-91E9-B11AA056AC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2" y="3900120"/>
                <a:ext cx="4882299" cy="11809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950CE3A-4676-4628-AE68-47B4C699D009}"/>
                  </a:ext>
                </a:extLst>
              </p:cNvPr>
              <p:cNvSpPr/>
              <p:nvPr/>
            </p:nvSpPr>
            <p:spPr>
              <a:xfrm>
                <a:off x="5929193" y="2447490"/>
                <a:ext cx="3689215" cy="9300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sSubSup>
                        <m:sSub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</m:oMath>
                  </m:oMathPara>
                </a14:m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950CE3A-4676-4628-AE68-47B4C699D0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193" y="2447490"/>
                <a:ext cx="3689215" cy="9300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7F7FC01F-4603-4EE3-9CAB-0C37538EBE0E}"/>
                  </a:ext>
                </a:extLst>
              </p:cNvPr>
              <p:cNvSpPr/>
              <p:nvPr/>
            </p:nvSpPr>
            <p:spPr>
              <a:xfrm>
                <a:off x="5929193" y="3961770"/>
                <a:ext cx="4718279" cy="9300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sSubSup>
                        <m:sSub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i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)−</m:t>
                      </m:r>
                      <m:r>
                        <m:rPr>
                          <m:sty m:val="p"/>
                        </m:rPr>
                        <a:rPr lang="en-US" altLang="zh-CN" sz="2400" i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7F7FC01F-4603-4EE3-9CAB-0C37538EBE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193" y="3961770"/>
                <a:ext cx="4718279" cy="9300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81BFEE28-2A3C-4397-95A6-B5DC0F7F0003}"/>
                  </a:ext>
                </a:extLst>
              </p:cNvPr>
              <p:cNvSpPr/>
              <p:nvPr/>
            </p:nvSpPr>
            <p:spPr>
              <a:xfrm>
                <a:off x="59552" y="5561718"/>
                <a:ext cx="5685211" cy="9300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sSubSup>
                        <m:sSub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)−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81BFEE28-2A3C-4397-95A6-B5DC0F7F00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2" y="5561718"/>
                <a:ext cx="5685211" cy="9300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A52828A-8D76-45C0-92EA-1193029EEA8D}"/>
                  </a:ext>
                </a:extLst>
              </p:cNvPr>
              <p:cNvSpPr/>
              <p:nvPr/>
            </p:nvSpPr>
            <p:spPr>
              <a:xfrm>
                <a:off x="5929193" y="5561718"/>
                <a:ext cx="6301212" cy="9300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sSubSup>
                        <m:sSub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A52828A-8D76-45C0-92EA-1193029EEA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193" y="5561718"/>
                <a:ext cx="6301212" cy="9300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1A99CFF0-B8E5-4AD8-9B34-A6DBA04B20E6}"/>
                  </a:ext>
                </a:extLst>
              </p:cNvPr>
              <p:cNvSpPr/>
              <p:nvPr/>
            </p:nvSpPr>
            <p:spPr>
              <a:xfrm>
                <a:off x="59552" y="2447490"/>
                <a:ext cx="3078728" cy="9300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sSubSup>
                        <m:sSub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sz="2400" i="1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1A99CFF0-B8E5-4AD8-9B34-A6DBA04B20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2" y="2447490"/>
                <a:ext cx="3078728" cy="9300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129991E-0483-42E7-BBCD-D2219648BCB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234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22966" y="36439"/>
            <a:ext cx="761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ea typeface="微软雅黑" panose="020B0503020204020204" pitchFamily="34" charset="-122"/>
              </a:rPr>
              <a:t>问题</a:t>
            </a:r>
            <a:endParaRPr lang="en-US" altLang="zh-CN" sz="3600" b="1" dirty="0">
              <a:solidFill>
                <a:srgbClr val="0A05DF"/>
              </a:solidFill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AF60311-0D85-4186-9177-732C634490EF}"/>
                  </a:ext>
                </a:extLst>
              </p:cNvPr>
              <p:cNvSpPr txBox="1"/>
              <p:nvPr/>
            </p:nvSpPr>
            <p:spPr>
              <a:xfrm>
                <a:off x="609600" y="1339351"/>
                <a:ext cx="8546699" cy="1329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ea typeface="微软雅黑" panose="020B0503020204020204" pitchFamily="34" charset="-122"/>
                  </a:rPr>
                  <a:t>is a standard Normally distributed random variable with pdf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sz="2400" b="0" dirty="0">
                  <a:ea typeface="微软雅黑" panose="020B0503020204020204" pitchFamily="34" charset="-122"/>
                </a:endParaRPr>
              </a:p>
              <a:p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pPr algn="ctr"/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 ?</m:t>
                        </m:r>
                      </m:e>
                    </m:nary>
                  </m:oMath>
                </a14:m>
                <a:r>
                  <a:rPr lang="en-US" altLang="zh-CN" sz="2400" dirty="0">
                    <a:ea typeface="微软雅黑" panose="020B0503020204020204" pitchFamily="34" charset="-122"/>
                  </a:rPr>
                  <a:t> </a:t>
                </a:r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AF60311-0D85-4186-9177-732C63449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339351"/>
                <a:ext cx="8546699" cy="1329531"/>
              </a:xfrm>
              <a:prstGeom prst="rect">
                <a:avLst/>
              </a:prstGeom>
              <a:blipFill>
                <a:blip r:embed="rId3"/>
                <a:stretch>
                  <a:fillRect t="-36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19CA1A7-A3A3-43AB-99C8-CC2BFEAB9F93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864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59911" y="36823"/>
            <a:ext cx="761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0A05DF"/>
                </a:solidFill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问题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0280629-8B04-4F74-9F42-68D5B70C2E9B}"/>
                  </a:ext>
                </a:extLst>
              </p:cNvPr>
              <p:cNvSpPr txBox="1"/>
              <p:nvPr/>
            </p:nvSpPr>
            <p:spPr>
              <a:xfrm>
                <a:off x="3427521" y="1397262"/>
                <a:ext cx="2095702" cy="15443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2400" i="1" dirty="0">
                    <a:ea typeface="微软雅黑" panose="020B0503020204020204" pitchFamily="34" charset="-122"/>
                  </a:rPr>
                  <a:t>f</a:t>
                </a:r>
                <a:r>
                  <a:rPr lang="en-US" altLang="zh-CN" sz="2400" dirty="0">
                    <a:ea typeface="微软雅黑" panose="020B0503020204020204" pitchFamily="34" charset="-122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400" dirty="0">
                    <a:ea typeface="微软雅黑" panose="020B0503020204020204" pitchFamily="34" charset="-122"/>
                  </a:rPr>
                  <a:t>) =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e>
                    </m:nary>
                  </m:oMath>
                </a14:m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= ?</m:t>
                      </m:r>
                    </m:oMath>
                  </m:oMathPara>
                </a14:m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0280629-8B04-4F74-9F42-68D5B70C2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521" y="1397262"/>
                <a:ext cx="2095702" cy="1544397"/>
              </a:xfrm>
              <a:prstGeom prst="rect">
                <a:avLst/>
              </a:prstGeom>
              <a:blipFill>
                <a:blip r:embed="rId3"/>
                <a:stretch>
                  <a:fillRect l="-8721" t="-23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BC28FEA-89FD-4BF2-8C85-79EBCBE303E5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2506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EF52039-7415-498D-8AE6-93A79BF33354}"/>
                  </a:ext>
                </a:extLst>
              </p:cNvPr>
              <p:cNvSpPr txBox="1"/>
              <p:nvPr/>
            </p:nvSpPr>
            <p:spPr>
              <a:xfrm>
                <a:off x="3713681" y="1397262"/>
                <a:ext cx="2382319" cy="15443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2400" i="1" dirty="0">
                    <a:ea typeface="微软雅黑" panose="020B0503020204020204" pitchFamily="34" charset="-122"/>
                  </a:rPr>
                  <a:t>f</a:t>
                </a:r>
                <a:r>
                  <a:rPr lang="en-US" altLang="zh-CN" sz="2400" dirty="0">
                    <a:ea typeface="微软雅黑" panose="020B0503020204020204" pitchFamily="34" charset="-122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400" dirty="0">
                    <a:ea typeface="微软雅黑" panose="020B0503020204020204" pitchFamily="34" charset="-122"/>
                  </a:rPr>
                  <a:t>) =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e>
                    </m:nary>
                  </m:oMath>
                </a14:m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= ?</m:t>
                      </m:r>
                    </m:oMath>
                  </m:oMathPara>
                </a14:m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EF52039-7415-498D-8AE6-93A79BF33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3681" y="1397262"/>
                <a:ext cx="2382319" cy="1544397"/>
              </a:xfrm>
              <a:prstGeom prst="rect">
                <a:avLst/>
              </a:prstGeom>
              <a:blipFill>
                <a:blip r:embed="rId3"/>
                <a:stretch>
                  <a:fillRect l="-7673" t="-23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87203C12-0255-46FA-9FAF-358A05F38699}"/>
              </a:ext>
            </a:extLst>
          </p:cNvPr>
          <p:cNvSpPr txBox="1"/>
          <p:nvPr/>
        </p:nvSpPr>
        <p:spPr>
          <a:xfrm>
            <a:off x="359911" y="36823"/>
            <a:ext cx="761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0A05DF"/>
                </a:solidFill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问题</a:t>
            </a:r>
            <a:endParaRPr lang="en-US" altLang="zh-CN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CF0D28E-6944-4FC4-9817-BF4C492A9A4B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468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对角圆角 5">
            <a:extLst>
              <a:ext uri="{FF2B5EF4-FFF2-40B4-BE49-F238E27FC236}">
                <a16:creationId xmlns:a16="http://schemas.microsoft.com/office/drawing/2014/main" id="{68D00873-97DB-49A7-BF9A-165364E8C70B}"/>
              </a:ext>
            </a:extLst>
          </p:cNvPr>
          <p:cNvSpPr/>
          <p:nvPr/>
        </p:nvSpPr>
        <p:spPr>
          <a:xfrm>
            <a:off x="612215" y="2240178"/>
            <a:ext cx="6400800" cy="540000"/>
          </a:xfrm>
          <a:prstGeom prst="round2DiagRect">
            <a:avLst/>
          </a:prstGeom>
          <a:solidFill>
            <a:srgbClr val="6C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概率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2215" y="1383867"/>
            <a:ext cx="11301490" cy="2832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导数与积分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概率</a:t>
            </a:r>
            <a:endParaRPr lang="en-CA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向量与矩阵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最优化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F88B2E-251A-48AA-86AF-33B6DA36162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904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59911" y="36823"/>
            <a:ext cx="761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ea typeface="微软雅黑" panose="020B0503020204020204" pitchFamily="34" charset="-122"/>
              </a:rPr>
              <a:t>概率</a:t>
            </a:r>
            <a:endParaRPr lang="en-US" altLang="zh-CN" sz="3600" b="1" dirty="0">
              <a:solidFill>
                <a:srgbClr val="0A05DF"/>
              </a:solidFill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90E9AD7-662D-4C4A-8C01-EB60B04E6CC5}"/>
                  </a:ext>
                </a:extLst>
              </p:cNvPr>
              <p:cNvSpPr txBox="1"/>
              <p:nvPr/>
            </p:nvSpPr>
            <p:spPr>
              <a:xfrm>
                <a:off x="214943" y="1054409"/>
                <a:ext cx="11977057" cy="5293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ea typeface="微软雅黑" panose="020B0503020204020204" pitchFamily="34" charset="-122"/>
                  </a:rPr>
                  <a:t>令</a:t>
                </a:r>
                <a:r>
                  <a:rPr lang="en-US" altLang="zh-CN" sz="2800" dirty="0">
                    <a:ea typeface="微软雅黑" panose="020B0503020204020204" pitchFamily="34" charset="-122"/>
                  </a:rPr>
                  <a:t> A </a:t>
                </a:r>
                <a:r>
                  <a:rPr lang="zh-CN" altLang="en-US" sz="2800" dirty="0">
                    <a:ea typeface="微软雅黑" panose="020B0503020204020204" pitchFamily="34" charset="-122"/>
                  </a:rPr>
                  <a:t>为一个事件，比如</a:t>
                </a:r>
                <a:endParaRPr lang="en-US" altLang="zh-CN" sz="2800" dirty="0">
                  <a:ea typeface="微软雅黑" panose="020B0503020204020204" pitchFamily="34" charset="-122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ü"/>
                </a:pPr>
                <a:r>
                  <a:rPr lang="zh-CN" altLang="en-US" sz="2800" dirty="0">
                    <a:solidFill>
                      <a:srgbClr val="00206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明天下雨</a:t>
                </a:r>
                <a:endParaRPr lang="en-US" altLang="zh-CN" sz="2800" dirty="0">
                  <a:solidFill>
                    <a:srgbClr val="00206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ü"/>
                </a:pPr>
                <a:r>
                  <a:rPr lang="zh-CN" altLang="en-US" sz="2800" dirty="0">
                    <a:solidFill>
                      <a:srgbClr val="00206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早晨起床晚了</a:t>
                </a:r>
                <a:endParaRPr lang="en-US" altLang="zh-CN" sz="2800" dirty="0">
                  <a:solidFill>
                    <a:srgbClr val="00206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ü"/>
                </a:pPr>
                <a:r>
                  <a:rPr lang="zh-CN" altLang="en-US" sz="2800" dirty="0">
                    <a:solidFill>
                      <a:srgbClr val="00206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考试挂科</a:t>
                </a:r>
                <a:endParaRPr lang="en-US" altLang="zh-CN" sz="2800" dirty="0">
                  <a:solidFill>
                    <a:srgbClr val="00206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ü"/>
                </a:pPr>
                <a:r>
                  <a:rPr lang="en-US" altLang="zh-CN" sz="2800" dirty="0">
                    <a:solidFill>
                      <a:srgbClr val="002060"/>
                    </a:solidFill>
                    <a:ea typeface="微软雅黑" panose="020B0503020204020204" pitchFamily="34" charset="-122"/>
                  </a:rPr>
                  <a:t>……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2800" dirty="0">
                  <a:ea typeface="微软雅黑" panose="020B0503020204020204" pitchFamily="34" charset="-122"/>
                </a:endParaRPr>
              </a:p>
              <a:p>
                <a:pPr marL="457200" indent="-4572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ea typeface="微软雅黑" panose="020B0503020204020204" pitchFamily="34" charset="-122"/>
                  </a:rPr>
                  <a:t>事件</a:t>
                </a:r>
                <a:r>
                  <a:rPr lang="en-US" altLang="zh-CN" sz="2800" i="1" dirty="0">
                    <a:ea typeface="微软雅黑" panose="020B0503020204020204" pitchFamily="34" charset="-122"/>
                  </a:rPr>
                  <a:t>A</a:t>
                </a:r>
                <a:r>
                  <a:rPr lang="zh-CN" altLang="en-US" sz="2800" dirty="0">
                    <a:ea typeface="微软雅黑" panose="020B0503020204020204" pitchFamily="34" charset="-122"/>
                  </a:rPr>
                  <a:t>发生的概率表示为</a:t>
                </a:r>
                <a:r>
                  <a:rPr lang="en-US" altLang="zh-CN" sz="28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dirty="0">
                    <a:ea typeface="微软雅黑" panose="020B0503020204020204" pitchFamily="34" charset="-122"/>
                  </a:rPr>
                  <a:t>。</a:t>
                </a:r>
                <a:r>
                  <a:rPr lang="en-US" altLang="zh-CN" sz="28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dirty="0">
                    <a:ea typeface="微软雅黑" panose="020B0503020204020204" pitchFamily="34" charset="-122"/>
                  </a:rPr>
                  <a:t> </a:t>
                </a:r>
                <a:r>
                  <a:rPr lang="zh-CN" altLang="en-US" sz="2800" dirty="0">
                    <a:ea typeface="微软雅黑" panose="020B0503020204020204" pitchFamily="34" charset="-122"/>
                  </a:rPr>
                  <a:t>有如下性质</a:t>
                </a:r>
                <a:r>
                  <a:rPr lang="en-US" altLang="zh-CN" sz="2800" dirty="0">
                    <a:ea typeface="微软雅黑" panose="020B0503020204020204" pitchFamily="34" charset="-122"/>
                  </a:rPr>
                  <a:t>: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0≤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altLang="zh-CN" sz="2800" dirty="0">
                  <a:ea typeface="微软雅黑" panose="020B0503020204020204" pitchFamily="34" charset="-122"/>
                </a:endParaRPr>
              </a:p>
              <a:p>
                <a:pPr marL="914400" lvl="1" indent="-457200">
                  <a:spcAft>
                    <a:spcPts val="600"/>
                  </a:spcAft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表示事件必定发生</a:t>
                </a:r>
                <a:r>
                  <a:rPr lang="en-US" altLang="zh-CN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  <a:p>
                <a:pPr marL="914400" lvl="1" indent="-457200">
                  <a:spcAft>
                    <a:spcPts val="600"/>
                  </a:spcAft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表示事件基本不会发生</a:t>
                </a:r>
                <a:r>
                  <a:rPr lang="en-US" altLang="zh-CN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  <a:p>
                <a:pPr marL="914400" lvl="1" indent="-457200">
                  <a:buFont typeface="Wingdings" panose="05000000000000000000" pitchFamily="2" charset="2"/>
                  <a:buChar char="ü"/>
                </a:pPr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实践中，往往统计事件的频率表示其概率</a:t>
                </a:r>
                <a:r>
                  <a:rPr lang="en-US" altLang="zh-CN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90E9AD7-662D-4C4A-8C01-EB60B04E6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43" y="1054409"/>
                <a:ext cx="11977057" cy="5293757"/>
              </a:xfrm>
              <a:prstGeom prst="rect">
                <a:avLst/>
              </a:prstGeom>
              <a:blipFill>
                <a:blip r:embed="rId2"/>
                <a:stretch>
                  <a:fillRect l="-916" t="-1382" b="-23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6C62BFB-92C9-4D06-AA5F-121F565973EA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004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C2DA2AA4-BBD8-44B5-A6B6-36BA0CCA0F6F}"/>
              </a:ext>
            </a:extLst>
          </p:cNvPr>
          <p:cNvSpPr/>
          <p:nvPr/>
        </p:nvSpPr>
        <p:spPr>
          <a:xfrm>
            <a:off x="764742" y="4828184"/>
            <a:ext cx="3522123" cy="437513"/>
          </a:xfrm>
          <a:prstGeom prst="roundRect">
            <a:avLst/>
          </a:prstGeom>
          <a:solidFill>
            <a:srgbClr val="FFFF94"/>
          </a:solidFill>
          <a:ln>
            <a:solidFill>
              <a:srgbClr val="FFF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solidFill>
                <a:srgbClr val="002060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C90F466A-E390-486F-A452-11BE3C61CC45}"/>
              </a:ext>
            </a:extLst>
          </p:cNvPr>
          <p:cNvSpPr/>
          <p:nvPr/>
        </p:nvSpPr>
        <p:spPr>
          <a:xfrm>
            <a:off x="636408" y="3526313"/>
            <a:ext cx="2952366" cy="437513"/>
          </a:xfrm>
          <a:prstGeom prst="roundRect">
            <a:avLst/>
          </a:prstGeom>
          <a:solidFill>
            <a:srgbClr val="FFFF94"/>
          </a:solidFill>
          <a:ln>
            <a:solidFill>
              <a:srgbClr val="FFF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solidFill>
                <a:srgbClr val="002060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736F269C-89F3-4526-8556-AD15D58F5916}"/>
              </a:ext>
            </a:extLst>
          </p:cNvPr>
          <p:cNvSpPr/>
          <p:nvPr/>
        </p:nvSpPr>
        <p:spPr>
          <a:xfrm>
            <a:off x="636408" y="2410849"/>
            <a:ext cx="3316159" cy="437513"/>
          </a:xfrm>
          <a:prstGeom prst="roundRect">
            <a:avLst/>
          </a:prstGeom>
          <a:solidFill>
            <a:srgbClr val="FFFF94"/>
          </a:solidFill>
          <a:ln>
            <a:solidFill>
              <a:srgbClr val="FFF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solidFill>
                <a:srgbClr val="002060"/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DE6850B-BBFD-4468-B7CB-15030476E5A8}"/>
              </a:ext>
            </a:extLst>
          </p:cNvPr>
          <p:cNvSpPr/>
          <p:nvPr/>
        </p:nvSpPr>
        <p:spPr>
          <a:xfrm>
            <a:off x="6479457" y="1241899"/>
            <a:ext cx="3864077" cy="525055"/>
          </a:xfrm>
          <a:prstGeom prst="roundRect">
            <a:avLst/>
          </a:prstGeom>
          <a:solidFill>
            <a:srgbClr val="FFFF94"/>
          </a:solidFill>
          <a:ln>
            <a:solidFill>
              <a:srgbClr val="FFF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solidFill>
                <a:srgbClr val="002060"/>
              </a:solidFill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9911" y="36823"/>
            <a:ext cx="761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ea typeface="微软雅黑" panose="020B0503020204020204" pitchFamily="34" charset="-122"/>
              </a:rPr>
              <a:t>概率</a:t>
            </a:r>
            <a:endParaRPr lang="en-US" altLang="zh-CN" sz="3600" b="1" dirty="0">
              <a:solidFill>
                <a:srgbClr val="0A05DF"/>
              </a:solidFill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90E9AD7-662D-4C4A-8C01-EB60B04E6CC5}"/>
                  </a:ext>
                </a:extLst>
              </p:cNvPr>
              <p:cNvSpPr txBox="1"/>
              <p:nvPr/>
            </p:nvSpPr>
            <p:spPr>
              <a:xfrm>
                <a:off x="190894" y="1295385"/>
                <a:ext cx="11794627" cy="5047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事件</a:t>
                </a:r>
                <a:r>
                  <a:rPr lang="en-US" altLang="zh-CN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A</a:t>
                </a:r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和事件</a:t>
                </a:r>
                <a:r>
                  <a:rPr lang="en-US" altLang="zh-CN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B</a:t>
                </a:r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同时发生的概率被称为</a:t>
                </a:r>
                <a:r>
                  <a:rPr lang="zh-CN" altLang="en-US" sz="28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事件</a:t>
                </a:r>
                <a:r>
                  <a:rPr lang="en-US" altLang="zh-CN" sz="28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A</a:t>
                </a:r>
                <a:r>
                  <a:rPr lang="zh-CN" altLang="en-US" sz="28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和事件</a:t>
                </a:r>
                <a:r>
                  <a:rPr lang="en-US" altLang="zh-CN" sz="28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B</a:t>
                </a:r>
                <a:r>
                  <a:rPr lang="zh-CN" altLang="en-US" sz="28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的联合概率</a:t>
                </a:r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，表示为</a:t>
                </a:r>
                <a:endPara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spcBef>
                    <a:spcPts val="180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b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28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事件</a:t>
                </a:r>
                <a:r>
                  <a:rPr lang="en-US" altLang="zh-CN" sz="28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A</a:t>
                </a:r>
                <a:r>
                  <a:rPr lang="zh-CN" altLang="en-US" sz="28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并事件</a:t>
                </a:r>
                <a:r>
                  <a:rPr lang="en-US" altLang="zh-CN" sz="28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B</a:t>
                </a:r>
                <a:r>
                  <a:rPr lang="zh-CN" altLang="en-US" sz="28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的概率</a:t>
                </a:r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是指两个事件至少有一个发生的概率</a:t>
                </a:r>
                <a:endPara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spcBef>
                    <a:spcPts val="180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28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事件</a:t>
                </a:r>
                <a:r>
                  <a:rPr lang="en-US" altLang="zh-CN" sz="28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A</a:t>
                </a:r>
                <a:r>
                  <a:rPr lang="zh-CN" altLang="en-US" sz="28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与事件</a:t>
                </a:r>
                <a:r>
                  <a:rPr lang="en-US" altLang="zh-CN" sz="28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B</a:t>
                </a:r>
                <a:r>
                  <a:rPr lang="zh-CN" altLang="en-US" sz="28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互斥</a:t>
                </a:r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，是指这两个事件不可能同时发生</a:t>
                </a:r>
                <a:endPara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>
                  <a:spcBef>
                    <a:spcPts val="180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or  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457200" indent="-4572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8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事件</a:t>
                </a:r>
                <a:r>
                  <a:rPr lang="en-US" altLang="zh-CN" sz="28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A</a:t>
                </a:r>
                <a:r>
                  <a:rPr lang="zh-CN" altLang="en-US" sz="28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与事件</a:t>
                </a:r>
                <a:r>
                  <a:rPr lang="en-US" altLang="zh-CN" sz="28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B</a:t>
                </a:r>
                <a:r>
                  <a:rPr lang="zh-CN" altLang="en-US" sz="28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相互独立</a:t>
                </a:r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是指这两个事件没有任何关系。在概率上，有如下等式成立</a:t>
                </a:r>
                <a:endPara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90E9AD7-662D-4C4A-8C01-EB60B04E6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94" y="1295385"/>
                <a:ext cx="11794627" cy="5047536"/>
              </a:xfrm>
              <a:prstGeom prst="rect">
                <a:avLst/>
              </a:prstGeom>
              <a:blipFill>
                <a:blip r:embed="rId2"/>
                <a:stretch>
                  <a:fillRect l="-930" t="-1206" r="-1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36A8FF5-3C09-4035-B36B-6B16A539F17D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498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59911" y="36823"/>
            <a:ext cx="761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ea typeface="微软雅黑" panose="020B0503020204020204" pitchFamily="34" charset="-122"/>
              </a:rPr>
              <a:t>概率：文氏图</a:t>
            </a:r>
            <a:endParaRPr lang="en-US" altLang="zh-CN" sz="3600" b="1" dirty="0">
              <a:solidFill>
                <a:srgbClr val="0A05DF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B126110-C79E-4804-AAA8-353DBA97D0F7}"/>
              </a:ext>
            </a:extLst>
          </p:cNvPr>
          <p:cNvGrpSpPr/>
          <p:nvPr/>
        </p:nvGrpSpPr>
        <p:grpSpPr>
          <a:xfrm>
            <a:off x="6440127" y="1288051"/>
            <a:ext cx="5122606" cy="2775459"/>
            <a:chOff x="7000568" y="1523402"/>
            <a:chExt cx="5122606" cy="2775459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3E3B5F4-CE78-41B7-A31D-9D831BDC349B}"/>
                </a:ext>
              </a:extLst>
            </p:cNvPr>
            <p:cNvSpPr/>
            <p:nvPr/>
          </p:nvSpPr>
          <p:spPr>
            <a:xfrm>
              <a:off x="7000568" y="1523402"/>
              <a:ext cx="5122606" cy="2775459"/>
            </a:xfrm>
            <a:prstGeom prst="rect">
              <a:avLst/>
            </a:prstGeom>
            <a:solidFill>
              <a:srgbClr val="5B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A9EC563-BC44-43E7-9FE3-46041F91C7DA}"/>
                </a:ext>
              </a:extLst>
            </p:cNvPr>
            <p:cNvSpPr/>
            <p:nvPr/>
          </p:nvSpPr>
          <p:spPr>
            <a:xfrm>
              <a:off x="9050592" y="2066017"/>
              <a:ext cx="1066801" cy="1665418"/>
            </a:xfrm>
            <a:custGeom>
              <a:avLst/>
              <a:gdLst>
                <a:gd name="connsiteX0" fmla="*/ 463415 w 1066801"/>
                <a:gd name="connsiteY0" fmla="*/ 0 h 1665418"/>
                <a:gd name="connsiteX1" fmla="*/ 483750 w 1066801"/>
                <a:gd name="connsiteY1" fmla="*/ 9736 h 1665418"/>
                <a:gd name="connsiteX2" fmla="*/ 1066801 w 1066801"/>
                <a:gd name="connsiteY2" fmla="*/ 873961 h 1665418"/>
                <a:gd name="connsiteX3" fmla="*/ 679468 w 1066801"/>
                <a:gd name="connsiteY3" fmla="*/ 1610922 h 1665418"/>
                <a:gd name="connsiteX4" fmla="*/ 603386 w 1066801"/>
                <a:gd name="connsiteY4" fmla="*/ 1665418 h 1665418"/>
                <a:gd name="connsiteX5" fmla="*/ 583051 w 1066801"/>
                <a:gd name="connsiteY5" fmla="*/ 1655682 h 1665418"/>
                <a:gd name="connsiteX6" fmla="*/ 0 w 1066801"/>
                <a:gd name="connsiteY6" fmla="*/ 791457 h 1665418"/>
                <a:gd name="connsiteX7" fmla="*/ 387333 w 1066801"/>
                <a:gd name="connsiteY7" fmla="*/ 54496 h 1665418"/>
                <a:gd name="connsiteX8" fmla="*/ 463415 w 1066801"/>
                <a:gd name="connsiteY8" fmla="*/ 0 h 166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6801" h="1665418">
                  <a:moveTo>
                    <a:pt x="463415" y="0"/>
                  </a:moveTo>
                  <a:lnTo>
                    <a:pt x="483750" y="9736"/>
                  </a:lnTo>
                  <a:cubicBezTo>
                    <a:pt x="835521" y="197031"/>
                    <a:pt x="1066801" y="514210"/>
                    <a:pt x="1066801" y="873961"/>
                  </a:cubicBezTo>
                  <a:cubicBezTo>
                    <a:pt x="1066801" y="1161762"/>
                    <a:pt x="918782" y="1422317"/>
                    <a:pt x="679468" y="1610922"/>
                  </a:cubicBezTo>
                  <a:lnTo>
                    <a:pt x="603386" y="1665418"/>
                  </a:lnTo>
                  <a:lnTo>
                    <a:pt x="583051" y="1655682"/>
                  </a:lnTo>
                  <a:cubicBezTo>
                    <a:pt x="231280" y="1468388"/>
                    <a:pt x="0" y="1151208"/>
                    <a:pt x="0" y="791457"/>
                  </a:cubicBezTo>
                  <a:cubicBezTo>
                    <a:pt x="0" y="503656"/>
                    <a:pt x="148019" y="243101"/>
                    <a:pt x="387333" y="54496"/>
                  </a:cubicBezTo>
                  <a:lnTo>
                    <a:pt x="463415" y="0"/>
                  </a:lnTo>
                  <a:close/>
                </a:path>
              </a:pathLst>
            </a:custGeom>
            <a:solidFill>
              <a:srgbClr val="F3C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ea typeface="微软雅黑" panose="020B0503020204020204" pitchFamily="34" charset="-122"/>
                </a:rPr>
                <a:t>A</a:t>
              </a:r>
              <a:r>
                <a:rPr lang="en-US" altLang="zh-CN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⋂</a:t>
              </a:r>
              <a:r>
                <a:rPr lang="en-US" altLang="zh-CN" sz="2400" dirty="0">
                  <a:solidFill>
                    <a:schemeClr val="tx1"/>
                  </a:solidFill>
                  <a:ea typeface="微软雅黑" panose="020B0503020204020204" pitchFamily="34" charset="-122"/>
                </a:rPr>
                <a:t>B</a:t>
              </a:r>
              <a:endPara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12CA59C2-C5AF-40E2-852D-CC4BB6E3AEBD}"/>
                </a:ext>
              </a:extLst>
            </p:cNvPr>
            <p:cNvSpPr/>
            <p:nvPr/>
          </p:nvSpPr>
          <p:spPr>
            <a:xfrm>
              <a:off x="9553335" y="1815253"/>
              <a:ext cx="2181463" cy="2084440"/>
            </a:xfrm>
            <a:custGeom>
              <a:avLst/>
              <a:gdLst>
                <a:gd name="connsiteX0" fmla="*/ 859024 w 2181463"/>
                <a:gd name="connsiteY0" fmla="*/ 0 h 2084440"/>
                <a:gd name="connsiteX1" fmla="*/ 2181463 w 2181463"/>
                <a:gd name="connsiteY1" fmla="*/ 1042220 h 2084440"/>
                <a:gd name="connsiteX2" fmla="*/ 859024 w 2181463"/>
                <a:gd name="connsiteY2" fmla="*/ 2084440 h 2084440"/>
                <a:gd name="connsiteX3" fmla="*/ 228671 w 2181463"/>
                <a:gd name="connsiteY3" fmla="*/ 1958650 h 2084440"/>
                <a:gd name="connsiteX4" fmla="*/ 139971 w 2181463"/>
                <a:gd name="connsiteY4" fmla="*/ 1916181 h 2084440"/>
                <a:gd name="connsiteX5" fmla="*/ 216053 w 2181463"/>
                <a:gd name="connsiteY5" fmla="*/ 1861685 h 2084440"/>
                <a:gd name="connsiteX6" fmla="*/ 603386 w 2181463"/>
                <a:gd name="connsiteY6" fmla="*/ 1124724 h 2084440"/>
                <a:gd name="connsiteX7" fmla="*/ 20335 w 2181463"/>
                <a:gd name="connsiteY7" fmla="*/ 260499 h 2084440"/>
                <a:gd name="connsiteX8" fmla="*/ 0 w 2181463"/>
                <a:gd name="connsiteY8" fmla="*/ 250763 h 2084440"/>
                <a:gd name="connsiteX9" fmla="*/ 17830 w 2181463"/>
                <a:gd name="connsiteY9" fmla="*/ 237992 h 2084440"/>
                <a:gd name="connsiteX10" fmla="*/ 859024 w 2181463"/>
                <a:gd name="connsiteY10" fmla="*/ 0 h 208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463" h="2084440">
                  <a:moveTo>
                    <a:pt x="859024" y="0"/>
                  </a:moveTo>
                  <a:cubicBezTo>
                    <a:pt x="1589387" y="0"/>
                    <a:pt x="2181463" y="466618"/>
                    <a:pt x="2181463" y="1042220"/>
                  </a:cubicBezTo>
                  <a:cubicBezTo>
                    <a:pt x="2181463" y="1617822"/>
                    <a:pt x="1589387" y="2084440"/>
                    <a:pt x="859024" y="2084440"/>
                  </a:cubicBezTo>
                  <a:cubicBezTo>
                    <a:pt x="630786" y="2084440"/>
                    <a:pt x="416052" y="2038872"/>
                    <a:pt x="228671" y="1958650"/>
                  </a:cubicBezTo>
                  <a:lnTo>
                    <a:pt x="139971" y="1916181"/>
                  </a:lnTo>
                  <a:lnTo>
                    <a:pt x="216053" y="1861685"/>
                  </a:lnTo>
                  <a:cubicBezTo>
                    <a:pt x="455367" y="1673080"/>
                    <a:pt x="603386" y="1412525"/>
                    <a:pt x="603386" y="1124724"/>
                  </a:cubicBezTo>
                  <a:cubicBezTo>
                    <a:pt x="603386" y="764973"/>
                    <a:pt x="372106" y="447794"/>
                    <a:pt x="20335" y="260499"/>
                  </a:cubicBezTo>
                  <a:lnTo>
                    <a:pt x="0" y="250763"/>
                  </a:lnTo>
                  <a:lnTo>
                    <a:pt x="17830" y="237992"/>
                  </a:lnTo>
                  <a:cubicBezTo>
                    <a:pt x="246425" y="89314"/>
                    <a:pt x="539490" y="0"/>
                    <a:pt x="859024" y="0"/>
                  </a:cubicBezTo>
                  <a:close/>
                </a:path>
              </a:pathLst>
            </a:custGeom>
            <a:solidFill>
              <a:srgbClr val="A8EFC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ea typeface="微软雅黑" panose="020B0503020204020204" pitchFamily="34" charset="-122"/>
                </a:rPr>
                <a:t>B-A</a:t>
              </a:r>
              <a:endPara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8430C937-1A92-4552-B2B3-9E771F6C8937}"/>
                </a:ext>
              </a:extLst>
            </p:cNvPr>
            <p:cNvSpPr/>
            <p:nvPr/>
          </p:nvSpPr>
          <p:spPr>
            <a:xfrm>
              <a:off x="7433187" y="1897757"/>
              <a:ext cx="2181463" cy="2084440"/>
            </a:xfrm>
            <a:custGeom>
              <a:avLst/>
              <a:gdLst>
                <a:gd name="connsiteX0" fmla="*/ 1322439 w 2181463"/>
                <a:gd name="connsiteY0" fmla="*/ 0 h 2084440"/>
                <a:gd name="connsiteX1" fmla="*/ 1952792 w 2181463"/>
                <a:gd name="connsiteY1" fmla="*/ 125790 h 2084440"/>
                <a:gd name="connsiteX2" fmla="*/ 2041492 w 2181463"/>
                <a:gd name="connsiteY2" fmla="*/ 168259 h 2084440"/>
                <a:gd name="connsiteX3" fmla="*/ 1965410 w 2181463"/>
                <a:gd name="connsiteY3" fmla="*/ 222755 h 2084440"/>
                <a:gd name="connsiteX4" fmla="*/ 1578077 w 2181463"/>
                <a:gd name="connsiteY4" fmla="*/ 959716 h 2084440"/>
                <a:gd name="connsiteX5" fmla="*/ 2161128 w 2181463"/>
                <a:gd name="connsiteY5" fmla="*/ 1823941 h 2084440"/>
                <a:gd name="connsiteX6" fmla="*/ 2181463 w 2181463"/>
                <a:gd name="connsiteY6" fmla="*/ 1833677 h 2084440"/>
                <a:gd name="connsiteX7" fmla="*/ 2163633 w 2181463"/>
                <a:gd name="connsiteY7" fmla="*/ 1846448 h 2084440"/>
                <a:gd name="connsiteX8" fmla="*/ 1322439 w 2181463"/>
                <a:gd name="connsiteY8" fmla="*/ 2084440 h 2084440"/>
                <a:gd name="connsiteX9" fmla="*/ 0 w 2181463"/>
                <a:gd name="connsiteY9" fmla="*/ 1042220 h 2084440"/>
                <a:gd name="connsiteX10" fmla="*/ 1322439 w 2181463"/>
                <a:gd name="connsiteY10" fmla="*/ 0 h 208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463" h="2084440">
                  <a:moveTo>
                    <a:pt x="1322439" y="0"/>
                  </a:moveTo>
                  <a:cubicBezTo>
                    <a:pt x="1550677" y="0"/>
                    <a:pt x="1765411" y="45568"/>
                    <a:pt x="1952792" y="125790"/>
                  </a:cubicBezTo>
                  <a:lnTo>
                    <a:pt x="2041492" y="168259"/>
                  </a:lnTo>
                  <a:lnTo>
                    <a:pt x="1965410" y="222755"/>
                  </a:lnTo>
                  <a:cubicBezTo>
                    <a:pt x="1726096" y="411360"/>
                    <a:pt x="1578077" y="671915"/>
                    <a:pt x="1578077" y="959716"/>
                  </a:cubicBezTo>
                  <a:cubicBezTo>
                    <a:pt x="1578077" y="1319467"/>
                    <a:pt x="1809357" y="1636647"/>
                    <a:pt x="2161128" y="1823941"/>
                  </a:cubicBezTo>
                  <a:lnTo>
                    <a:pt x="2181463" y="1833677"/>
                  </a:lnTo>
                  <a:lnTo>
                    <a:pt x="2163633" y="1846448"/>
                  </a:lnTo>
                  <a:cubicBezTo>
                    <a:pt x="1935038" y="1995127"/>
                    <a:pt x="1641973" y="2084440"/>
                    <a:pt x="1322439" y="2084440"/>
                  </a:cubicBezTo>
                  <a:cubicBezTo>
                    <a:pt x="592076" y="2084440"/>
                    <a:pt x="0" y="1617822"/>
                    <a:pt x="0" y="1042220"/>
                  </a:cubicBezTo>
                  <a:cubicBezTo>
                    <a:pt x="0" y="466618"/>
                    <a:pt x="592076" y="0"/>
                    <a:pt x="1322439" y="0"/>
                  </a:cubicBezTo>
                  <a:close/>
                </a:path>
              </a:pathLst>
            </a:custGeom>
            <a:solidFill>
              <a:srgbClr val="DED5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ea typeface="微软雅黑" panose="020B0503020204020204" pitchFamily="34" charset="-122"/>
                </a:rPr>
                <a:t>A-B</a:t>
              </a:r>
              <a:endPara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6CD444D-7EDF-47AC-815C-71BF7AD560F8}"/>
              </a:ext>
            </a:extLst>
          </p:cNvPr>
          <p:cNvGrpSpPr/>
          <p:nvPr/>
        </p:nvGrpSpPr>
        <p:grpSpPr>
          <a:xfrm>
            <a:off x="1057364" y="5203780"/>
            <a:ext cx="2818642" cy="1239969"/>
            <a:chOff x="7000568" y="4716986"/>
            <a:chExt cx="2818642" cy="12399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FC94FA02-ECB9-40CD-B054-0ECFABF91CD2}"/>
                    </a:ext>
                  </a:extLst>
                </p:cNvPr>
                <p:cNvSpPr/>
                <p:nvPr/>
              </p:nvSpPr>
              <p:spPr>
                <a:xfrm>
                  <a:off x="7000568" y="4778905"/>
                  <a:ext cx="1073350" cy="91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a14:m>
                  <a:r>
                    <a:rPr lang="en-US" altLang="zh-CN" sz="2400" dirty="0">
                      <a:solidFill>
                        <a:schemeClr val="tx1"/>
                      </a:solidFill>
                      <a:ea typeface="微软雅黑" panose="020B0503020204020204" pitchFamily="34" charset="-122"/>
                    </a:rPr>
                    <a:t>= </a:t>
                  </a:r>
                  <a:endParaRPr lang="zh-CN" altLang="en-US" sz="2400" dirty="0">
                    <a:solidFill>
                      <a:schemeClr val="tx1"/>
                    </a:solidFill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FC94FA02-ECB9-40CD-B054-0ECFABF91C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0568" y="4778905"/>
                  <a:ext cx="1073350" cy="914400"/>
                </a:xfrm>
                <a:prstGeom prst="rect">
                  <a:avLst/>
                </a:prstGeom>
                <a:blipFill>
                  <a:blip r:embed="rId2"/>
                  <a:stretch>
                    <a:fillRect r="-1242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67D0CB9C-F386-46B3-BF81-1F57BB813385}"/>
                </a:ext>
              </a:extLst>
            </p:cNvPr>
            <p:cNvCxnSpPr>
              <a:cxnSpLocks/>
            </p:cNvCxnSpPr>
            <p:nvPr/>
          </p:nvCxnSpPr>
          <p:spPr>
            <a:xfrm>
              <a:off x="8073918" y="5284412"/>
              <a:ext cx="17452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1E9615BD-3481-44F1-A7AB-5EC09CC35A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2562" y="4716986"/>
              <a:ext cx="473955" cy="452875"/>
            </a:xfrm>
            <a:custGeom>
              <a:avLst/>
              <a:gdLst>
                <a:gd name="connsiteX0" fmla="*/ 1322439 w 2181463"/>
                <a:gd name="connsiteY0" fmla="*/ 0 h 2084440"/>
                <a:gd name="connsiteX1" fmla="*/ 1952792 w 2181463"/>
                <a:gd name="connsiteY1" fmla="*/ 125790 h 2084440"/>
                <a:gd name="connsiteX2" fmla="*/ 2041492 w 2181463"/>
                <a:gd name="connsiteY2" fmla="*/ 168259 h 2084440"/>
                <a:gd name="connsiteX3" fmla="*/ 1965410 w 2181463"/>
                <a:gd name="connsiteY3" fmla="*/ 222755 h 2084440"/>
                <a:gd name="connsiteX4" fmla="*/ 1578077 w 2181463"/>
                <a:gd name="connsiteY4" fmla="*/ 959716 h 2084440"/>
                <a:gd name="connsiteX5" fmla="*/ 2161128 w 2181463"/>
                <a:gd name="connsiteY5" fmla="*/ 1823941 h 2084440"/>
                <a:gd name="connsiteX6" fmla="*/ 2181463 w 2181463"/>
                <a:gd name="connsiteY6" fmla="*/ 1833677 h 2084440"/>
                <a:gd name="connsiteX7" fmla="*/ 2163633 w 2181463"/>
                <a:gd name="connsiteY7" fmla="*/ 1846448 h 2084440"/>
                <a:gd name="connsiteX8" fmla="*/ 1322439 w 2181463"/>
                <a:gd name="connsiteY8" fmla="*/ 2084440 h 2084440"/>
                <a:gd name="connsiteX9" fmla="*/ 0 w 2181463"/>
                <a:gd name="connsiteY9" fmla="*/ 1042220 h 2084440"/>
                <a:gd name="connsiteX10" fmla="*/ 1322439 w 2181463"/>
                <a:gd name="connsiteY10" fmla="*/ 0 h 208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463" h="2084440">
                  <a:moveTo>
                    <a:pt x="1322439" y="0"/>
                  </a:moveTo>
                  <a:cubicBezTo>
                    <a:pt x="1550677" y="0"/>
                    <a:pt x="1765411" y="45568"/>
                    <a:pt x="1952792" y="125790"/>
                  </a:cubicBezTo>
                  <a:lnTo>
                    <a:pt x="2041492" y="168259"/>
                  </a:lnTo>
                  <a:lnTo>
                    <a:pt x="1965410" y="222755"/>
                  </a:lnTo>
                  <a:cubicBezTo>
                    <a:pt x="1726096" y="411360"/>
                    <a:pt x="1578077" y="671915"/>
                    <a:pt x="1578077" y="959716"/>
                  </a:cubicBezTo>
                  <a:cubicBezTo>
                    <a:pt x="1578077" y="1319467"/>
                    <a:pt x="1809357" y="1636647"/>
                    <a:pt x="2161128" y="1823941"/>
                  </a:cubicBezTo>
                  <a:lnTo>
                    <a:pt x="2181463" y="1833677"/>
                  </a:lnTo>
                  <a:lnTo>
                    <a:pt x="2163633" y="1846448"/>
                  </a:lnTo>
                  <a:cubicBezTo>
                    <a:pt x="1935038" y="1995127"/>
                    <a:pt x="1641973" y="2084440"/>
                    <a:pt x="1322439" y="2084440"/>
                  </a:cubicBezTo>
                  <a:cubicBezTo>
                    <a:pt x="592076" y="2084440"/>
                    <a:pt x="0" y="1617822"/>
                    <a:pt x="0" y="1042220"/>
                  </a:cubicBezTo>
                  <a:cubicBezTo>
                    <a:pt x="0" y="466618"/>
                    <a:pt x="592076" y="0"/>
                    <a:pt x="1322439" y="0"/>
                  </a:cubicBezTo>
                  <a:close/>
                </a:path>
              </a:pathLst>
            </a:custGeom>
            <a:solidFill>
              <a:srgbClr val="DED5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7B211D62-A41E-40CF-8C3F-4EF2F208BA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28723" y="4776881"/>
              <a:ext cx="213360" cy="333084"/>
            </a:xfrm>
            <a:custGeom>
              <a:avLst/>
              <a:gdLst>
                <a:gd name="connsiteX0" fmla="*/ 463415 w 1066801"/>
                <a:gd name="connsiteY0" fmla="*/ 0 h 1665418"/>
                <a:gd name="connsiteX1" fmla="*/ 483750 w 1066801"/>
                <a:gd name="connsiteY1" fmla="*/ 9736 h 1665418"/>
                <a:gd name="connsiteX2" fmla="*/ 1066801 w 1066801"/>
                <a:gd name="connsiteY2" fmla="*/ 873961 h 1665418"/>
                <a:gd name="connsiteX3" fmla="*/ 679468 w 1066801"/>
                <a:gd name="connsiteY3" fmla="*/ 1610922 h 1665418"/>
                <a:gd name="connsiteX4" fmla="*/ 603386 w 1066801"/>
                <a:gd name="connsiteY4" fmla="*/ 1665418 h 1665418"/>
                <a:gd name="connsiteX5" fmla="*/ 583051 w 1066801"/>
                <a:gd name="connsiteY5" fmla="*/ 1655682 h 1665418"/>
                <a:gd name="connsiteX6" fmla="*/ 0 w 1066801"/>
                <a:gd name="connsiteY6" fmla="*/ 791457 h 1665418"/>
                <a:gd name="connsiteX7" fmla="*/ 387333 w 1066801"/>
                <a:gd name="connsiteY7" fmla="*/ 54496 h 1665418"/>
                <a:gd name="connsiteX8" fmla="*/ 463415 w 1066801"/>
                <a:gd name="connsiteY8" fmla="*/ 0 h 166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6801" h="1665418">
                  <a:moveTo>
                    <a:pt x="463415" y="0"/>
                  </a:moveTo>
                  <a:lnTo>
                    <a:pt x="483750" y="9736"/>
                  </a:lnTo>
                  <a:cubicBezTo>
                    <a:pt x="835521" y="197031"/>
                    <a:pt x="1066801" y="514210"/>
                    <a:pt x="1066801" y="873961"/>
                  </a:cubicBezTo>
                  <a:cubicBezTo>
                    <a:pt x="1066801" y="1161762"/>
                    <a:pt x="918782" y="1422317"/>
                    <a:pt x="679468" y="1610922"/>
                  </a:cubicBezTo>
                  <a:lnTo>
                    <a:pt x="603386" y="1665418"/>
                  </a:lnTo>
                  <a:lnTo>
                    <a:pt x="583051" y="1655682"/>
                  </a:lnTo>
                  <a:cubicBezTo>
                    <a:pt x="231280" y="1468388"/>
                    <a:pt x="0" y="1151208"/>
                    <a:pt x="0" y="791457"/>
                  </a:cubicBezTo>
                  <a:cubicBezTo>
                    <a:pt x="0" y="503656"/>
                    <a:pt x="148019" y="243101"/>
                    <a:pt x="387333" y="54496"/>
                  </a:cubicBezTo>
                  <a:lnTo>
                    <a:pt x="463415" y="0"/>
                  </a:lnTo>
                  <a:close/>
                </a:path>
              </a:pathLst>
            </a:custGeom>
            <a:solidFill>
              <a:srgbClr val="F3C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468C6113-A75E-4956-A2A5-CECD852D32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79539" y="5401863"/>
              <a:ext cx="1024521" cy="555092"/>
            </a:xfrm>
            <a:prstGeom prst="rect">
              <a:avLst/>
            </a:prstGeom>
            <a:solidFill>
              <a:srgbClr val="5B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67ED8F49-4F93-423F-B139-2C96FD8FD59E}"/>
                </a:ext>
              </a:extLst>
            </p:cNvPr>
            <p:cNvSpPr/>
            <p:nvPr/>
          </p:nvSpPr>
          <p:spPr>
            <a:xfrm>
              <a:off x="8729892" y="4741118"/>
              <a:ext cx="433343" cy="4068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  <a:ea typeface="微软雅黑" panose="020B0503020204020204" pitchFamily="34" charset="-122"/>
                </a:rPr>
                <a:t>+</a:t>
              </a:r>
              <a:endParaRPr lang="zh-CN" altLang="en-US" sz="28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CDB87B27-4C2C-48E2-9A27-ABFEE9FC4C51}"/>
              </a:ext>
            </a:extLst>
          </p:cNvPr>
          <p:cNvGrpSpPr/>
          <p:nvPr/>
        </p:nvGrpSpPr>
        <p:grpSpPr>
          <a:xfrm>
            <a:off x="698092" y="1224290"/>
            <a:ext cx="3177914" cy="914400"/>
            <a:chOff x="5506063" y="5445448"/>
            <a:chExt cx="3177914" cy="91440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E2AAFFA-9A36-4F94-831F-3C873A4AF3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9456" y="5652221"/>
              <a:ext cx="1024521" cy="555092"/>
            </a:xfrm>
            <a:prstGeom prst="rect">
              <a:avLst/>
            </a:prstGeom>
            <a:solidFill>
              <a:srgbClr val="5B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D8CB9C9-2055-4114-AB7F-F28725CF87A5}"/>
                </a:ext>
              </a:extLst>
            </p:cNvPr>
            <p:cNvSpPr/>
            <p:nvPr/>
          </p:nvSpPr>
          <p:spPr>
            <a:xfrm>
              <a:off x="5506063" y="5445448"/>
              <a:ext cx="2133601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总事件</a:t>
              </a:r>
              <a:r>
                <a:rPr lang="en-US" altLang="zh-CN" sz="28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 = </a:t>
              </a:r>
              <a:endPara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2196F919-F373-4C1A-A903-EF574FF591A4}"/>
              </a:ext>
            </a:extLst>
          </p:cNvPr>
          <p:cNvGrpSpPr/>
          <p:nvPr/>
        </p:nvGrpSpPr>
        <p:grpSpPr>
          <a:xfrm>
            <a:off x="837113" y="2489129"/>
            <a:ext cx="2719345" cy="523220"/>
            <a:chOff x="6695768" y="5445448"/>
            <a:chExt cx="2719345" cy="523220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4D4850B6-6206-4AE6-BF30-85F4DF9D3F95}"/>
                </a:ext>
              </a:extLst>
            </p:cNvPr>
            <p:cNvSpPr txBox="1"/>
            <p:nvPr/>
          </p:nvSpPr>
          <p:spPr>
            <a:xfrm>
              <a:off x="6695768" y="5445448"/>
              <a:ext cx="26981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事件</a:t>
              </a:r>
              <a:r>
                <a: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A =     + </a:t>
              </a:r>
              <a:endPara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1DEAFF49-D4E8-45F1-9DB5-CBDF266FD2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81065" y="5475516"/>
              <a:ext cx="473955" cy="452875"/>
            </a:xfrm>
            <a:custGeom>
              <a:avLst/>
              <a:gdLst>
                <a:gd name="connsiteX0" fmla="*/ 1322439 w 2181463"/>
                <a:gd name="connsiteY0" fmla="*/ 0 h 2084440"/>
                <a:gd name="connsiteX1" fmla="*/ 1952792 w 2181463"/>
                <a:gd name="connsiteY1" fmla="*/ 125790 h 2084440"/>
                <a:gd name="connsiteX2" fmla="*/ 2041492 w 2181463"/>
                <a:gd name="connsiteY2" fmla="*/ 168259 h 2084440"/>
                <a:gd name="connsiteX3" fmla="*/ 1965410 w 2181463"/>
                <a:gd name="connsiteY3" fmla="*/ 222755 h 2084440"/>
                <a:gd name="connsiteX4" fmla="*/ 1578077 w 2181463"/>
                <a:gd name="connsiteY4" fmla="*/ 959716 h 2084440"/>
                <a:gd name="connsiteX5" fmla="*/ 2161128 w 2181463"/>
                <a:gd name="connsiteY5" fmla="*/ 1823941 h 2084440"/>
                <a:gd name="connsiteX6" fmla="*/ 2181463 w 2181463"/>
                <a:gd name="connsiteY6" fmla="*/ 1833677 h 2084440"/>
                <a:gd name="connsiteX7" fmla="*/ 2163633 w 2181463"/>
                <a:gd name="connsiteY7" fmla="*/ 1846448 h 2084440"/>
                <a:gd name="connsiteX8" fmla="*/ 1322439 w 2181463"/>
                <a:gd name="connsiteY8" fmla="*/ 2084440 h 2084440"/>
                <a:gd name="connsiteX9" fmla="*/ 0 w 2181463"/>
                <a:gd name="connsiteY9" fmla="*/ 1042220 h 2084440"/>
                <a:gd name="connsiteX10" fmla="*/ 1322439 w 2181463"/>
                <a:gd name="connsiteY10" fmla="*/ 0 h 208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463" h="2084440">
                  <a:moveTo>
                    <a:pt x="1322439" y="0"/>
                  </a:moveTo>
                  <a:cubicBezTo>
                    <a:pt x="1550677" y="0"/>
                    <a:pt x="1765411" y="45568"/>
                    <a:pt x="1952792" y="125790"/>
                  </a:cubicBezTo>
                  <a:lnTo>
                    <a:pt x="2041492" y="168259"/>
                  </a:lnTo>
                  <a:lnTo>
                    <a:pt x="1965410" y="222755"/>
                  </a:lnTo>
                  <a:cubicBezTo>
                    <a:pt x="1726096" y="411360"/>
                    <a:pt x="1578077" y="671915"/>
                    <a:pt x="1578077" y="959716"/>
                  </a:cubicBezTo>
                  <a:cubicBezTo>
                    <a:pt x="1578077" y="1319467"/>
                    <a:pt x="1809357" y="1636647"/>
                    <a:pt x="2161128" y="1823941"/>
                  </a:cubicBezTo>
                  <a:lnTo>
                    <a:pt x="2181463" y="1833677"/>
                  </a:lnTo>
                  <a:lnTo>
                    <a:pt x="2163633" y="1846448"/>
                  </a:lnTo>
                  <a:cubicBezTo>
                    <a:pt x="1935038" y="1995127"/>
                    <a:pt x="1641973" y="2084440"/>
                    <a:pt x="1322439" y="2084440"/>
                  </a:cubicBezTo>
                  <a:cubicBezTo>
                    <a:pt x="592076" y="2084440"/>
                    <a:pt x="0" y="1617822"/>
                    <a:pt x="0" y="1042220"/>
                  </a:cubicBezTo>
                  <a:cubicBezTo>
                    <a:pt x="0" y="466618"/>
                    <a:pt x="592076" y="0"/>
                    <a:pt x="1322439" y="0"/>
                  </a:cubicBezTo>
                  <a:close/>
                </a:path>
              </a:pathLst>
            </a:custGeom>
            <a:solidFill>
              <a:srgbClr val="DED5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423327DC-9636-474A-A27E-4905A11F57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01753" y="5535411"/>
              <a:ext cx="213360" cy="333084"/>
            </a:xfrm>
            <a:custGeom>
              <a:avLst/>
              <a:gdLst>
                <a:gd name="connsiteX0" fmla="*/ 463415 w 1066801"/>
                <a:gd name="connsiteY0" fmla="*/ 0 h 1665418"/>
                <a:gd name="connsiteX1" fmla="*/ 483750 w 1066801"/>
                <a:gd name="connsiteY1" fmla="*/ 9736 h 1665418"/>
                <a:gd name="connsiteX2" fmla="*/ 1066801 w 1066801"/>
                <a:gd name="connsiteY2" fmla="*/ 873961 h 1665418"/>
                <a:gd name="connsiteX3" fmla="*/ 679468 w 1066801"/>
                <a:gd name="connsiteY3" fmla="*/ 1610922 h 1665418"/>
                <a:gd name="connsiteX4" fmla="*/ 603386 w 1066801"/>
                <a:gd name="connsiteY4" fmla="*/ 1665418 h 1665418"/>
                <a:gd name="connsiteX5" fmla="*/ 583051 w 1066801"/>
                <a:gd name="connsiteY5" fmla="*/ 1655682 h 1665418"/>
                <a:gd name="connsiteX6" fmla="*/ 0 w 1066801"/>
                <a:gd name="connsiteY6" fmla="*/ 791457 h 1665418"/>
                <a:gd name="connsiteX7" fmla="*/ 387333 w 1066801"/>
                <a:gd name="connsiteY7" fmla="*/ 54496 h 1665418"/>
                <a:gd name="connsiteX8" fmla="*/ 463415 w 1066801"/>
                <a:gd name="connsiteY8" fmla="*/ 0 h 166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6801" h="1665418">
                  <a:moveTo>
                    <a:pt x="463415" y="0"/>
                  </a:moveTo>
                  <a:lnTo>
                    <a:pt x="483750" y="9736"/>
                  </a:lnTo>
                  <a:cubicBezTo>
                    <a:pt x="835521" y="197031"/>
                    <a:pt x="1066801" y="514210"/>
                    <a:pt x="1066801" y="873961"/>
                  </a:cubicBezTo>
                  <a:cubicBezTo>
                    <a:pt x="1066801" y="1161762"/>
                    <a:pt x="918782" y="1422317"/>
                    <a:pt x="679468" y="1610922"/>
                  </a:cubicBezTo>
                  <a:lnTo>
                    <a:pt x="603386" y="1665418"/>
                  </a:lnTo>
                  <a:lnTo>
                    <a:pt x="583051" y="1655682"/>
                  </a:lnTo>
                  <a:cubicBezTo>
                    <a:pt x="231280" y="1468388"/>
                    <a:pt x="0" y="1151208"/>
                    <a:pt x="0" y="791457"/>
                  </a:cubicBezTo>
                  <a:cubicBezTo>
                    <a:pt x="0" y="503656"/>
                    <a:pt x="148019" y="243101"/>
                    <a:pt x="387333" y="54496"/>
                  </a:cubicBezTo>
                  <a:lnTo>
                    <a:pt x="463415" y="0"/>
                  </a:lnTo>
                  <a:close/>
                </a:path>
              </a:pathLst>
            </a:custGeom>
            <a:solidFill>
              <a:srgbClr val="F3C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A46AD677-D747-40C2-B91B-8DF955AB1DC9}"/>
              </a:ext>
            </a:extLst>
          </p:cNvPr>
          <p:cNvGrpSpPr/>
          <p:nvPr/>
        </p:nvGrpSpPr>
        <p:grpSpPr>
          <a:xfrm>
            <a:off x="778061" y="3654366"/>
            <a:ext cx="2778397" cy="523220"/>
            <a:chOff x="7435521" y="5772289"/>
            <a:chExt cx="2778397" cy="523220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90955ADA-5D8B-42E4-B318-5E74436B1834}"/>
                </a:ext>
              </a:extLst>
            </p:cNvPr>
            <p:cNvSpPr/>
            <p:nvPr/>
          </p:nvSpPr>
          <p:spPr>
            <a:xfrm>
              <a:off x="7435521" y="5772289"/>
              <a:ext cx="23391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事件</a:t>
              </a:r>
              <a:r>
                <a: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B =    +</a:t>
              </a: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0207C3E7-F238-478D-87EC-AC4BC4051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67420" y="5856856"/>
              <a:ext cx="213360" cy="333084"/>
            </a:xfrm>
            <a:custGeom>
              <a:avLst/>
              <a:gdLst>
                <a:gd name="connsiteX0" fmla="*/ 463415 w 1066801"/>
                <a:gd name="connsiteY0" fmla="*/ 0 h 1665418"/>
                <a:gd name="connsiteX1" fmla="*/ 483750 w 1066801"/>
                <a:gd name="connsiteY1" fmla="*/ 9736 h 1665418"/>
                <a:gd name="connsiteX2" fmla="*/ 1066801 w 1066801"/>
                <a:gd name="connsiteY2" fmla="*/ 873961 h 1665418"/>
                <a:gd name="connsiteX3" fmla="*/ 679468 w 1066801"/>
                <a:gd name="connsiteY3" fmla="*/ 1610922 h 1665418"/>
                <a:gd name="connsiteX4" fmla="*/ 603386 w 1066801"/>
                <a:gd name="connsiteY4" fmla="*/ 1665418 h 1665418"/>
                <a:gd name="connsiteX5" fmla="*/ 583051 w 1066801"/>
                <a:gd name="connsiteY5" fmla="*/ 1655682 h 1665418"/>
                <a:gd name="connsiteX6" fmla="*/ 0 w 1066801"/>
                <a:gd name="connsiteY6" fmla="*/ 791457 h 1665418"/>
                <a:gd name="connsiteX7" fmla="*/ 387333 w 1066801"/>
                <a:gd name="connsiteY7" fmla="*/ 54496 h 1665418"/>
                <a:gd name="connsiteX8" fmla="*/ 463415 w 1066801"/>
                <a:gd name="connsiteY8" fmla="*/ 0 h 166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6801" h="1665418">
                  <a:moveTo>
                    <a:pt x="463415" y="0"/>
                  </a:moveTo>
                  <a:lnTo>
                    <a:pt x="483750" y="9736"/>
                  </a:lnTo>
                  <a:cubicBezTo>
                    <a:pt x="835521" y="197031"/>
                    <a:pt x="1066801" y="514210"/>
                    <a:pt x="1066801" y="873961"/>
                  </a:cubicBezTo>
                  <a:cubicBezTo>
                    <a:pt x="1066801" y="1161762"/>
                    <a:pt x="918782" y="1422317"/>
                    <a:pt x="679468" y="1610922"/>
                  </a:cubicBezTo>
                  <a:lnTo>
                    <a:pt x="603386" y="1665418"/>
                  </a:lnTo>
                  <a:lnTo>
                    <a:pt x="583051" y="1655682"/>
                  </a:lnTo>
                  <a:cubicBezTo>
                    <a:pt x="231280" y="1468388"/>
                    <a:pt x="0" y="1151208"/>
                    <a:pt x="0" y="791457"/>
                  </a:cubicBezTo>
                  <a:cubicBezTo>
                    <a:pt x="0" y="503656"/>
                    <a:pt x="148019" y="243101"/>
                    <a:pt x="387333" y="54496"/>
                  </a:cubicBezTo>
                  <a:lnTo>
                    <a:pt x="463415" y="0"/>
                  </a:lnTo>
                  <a:close/>
                </a:path>
              </a:pathLst>
            </a:custGeom>
            <a:solidFill>
              <a:srgbClr val="F3C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B33BC00F-EF74-4DBF-8611-293F57919D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77625" y="5823219"/>
              <a:ext cx="436293" cy="416888"/>
            </a:xfrm>
            <a:custGeom>
              <a:avLst/>
              <a:gdLst>
                <a:gd name="connsiteX0" fmla="*/ 859024 w 2181463"/>
                <a:gd name="connsiteY0" fmla="*/ 0 h 2084440"/>
                <a:gd name="connsiteX1" fmla="*/ 2181463 w 2181463"/>
                <a:gd name="connsiteY1" fmla="*/ 1042220 h 2084440"/>
                <a:gd name="connsiteX2" fmla="*/ 859024 w 2181463"/>
                <a:gd name="connsiteY2" fmla="*/ 2084440 h 2084440"/>
                <a:gd name="connsiteX3" fmla="*/ 228671 w 2181463"/>
                <a:gd name="connsiteY3" fmla="*/ 1958650 h 2084440"/>
                <a:gd name="connsiteX4" fmla="*/ 139971 w 2181463"/>
                <a:gd name="connsiteY4" fmla="*/ 1916181 h 2084440"/>
                <a:gd name="connsiteX5" fmla="*/ 216053 w 2181463"/>
                <a:gd name="connsiteY5" fmla="*/ 1861685 h 2084440"/>
                <a:gd name="connsiteX6" fmla="*/ 603386 w 2181463"/>
                <a:gd name="connsiteY6" fmla="*/ 1124724 h 2084440"/>
                <a:gd name="connsiteX7" fmla="*/ 20335 w 2181463"/>
                <a:gd name="connsiteY7" fmla="*/ 260499 h 2084440"/>
                <a:gd name="connsiteX8" fmla="*/ 0 w 2181463"/>
                <a:gd name="connsiteY8" fmla="*/ 250763 h 2084440"/>
                <a:gd name="connsiteX9" fmla="*/ 17830 w 2181463"/>
                <a:gd name="connsiteY9" fmla="*/ 237992 h 2084440"/>
                <a:gd name="connsiteX10" fmla="*/ 859024 w 2181463"/>
                <a:gd name="connsiteY10" fmla="*/ 0 h 208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463" h="2084440">
                  <a:moveTo>
                    <a:pt x="859024" y="0"/>
                  </a:moveTo>
                  <a:cubicBezTo>
                    <a:pt x="1589387" y="0"/>
                    <a:pt x="2181463" y="466618"/>
                    <a:pt x="2181463" y="1042220"/>
                  </a:cubicBezTo>
                  <a:cubicBezTo>
                    <a:pt x="2181463" y="1617822"/>
                    <a:pt x="1589387" y="2084440"/>
                    <a:pt x="859024" y="2084440"/>
                  </a:cubicBezTo>
                  <a:cubicBezTo>
                    <a:pt x="630786" y="2084440"/>
                    <a:pt x="416052" y="2038872"/>
                    <a:pt x="228671" y="1958650"/>
                  </a:cubicBezTo>
                  <a:lnTo>
                    <a:pt x="139971" y="1916181"/>
                  </a:lnTo>
                  <a:lnTo>
                    <a:pt x="216053" y="1861685"/>
                  </a:lnTo>
                  <a:cubicBezTo>
                    <a:pt x="455367" y="1673080"/>
                    <a:pt x="603386" y="1412525"/>
                    <a:pt x="603386" y="1124724"/>
                  </a:cubicBezTo>
                  <a:cubicBezTo>
                    <a:pt x="603386" y="764973"/>
                    <a:pt x="372106" y="447794"/>
                    <a:pt x="20335" y="260499"/>
                  </a:cubicBezTo>
                  <a:lnTo>
                    <a:pt x="0" y="250763"/>
                  </a:lnTo>
                  <a:lnTo>
                    <a:pt x="17830" y="237992"/>
                  </a:lnTo>
                  <a:cubicBezTo>
                    <a:pt x="246425" y="89314"/>
                    <a:pt x="539490" y="0"/>
                    <a:pt x="859024" y="0"/>
                  </a:cubicBezTo>
                  <a:close/>
                </a:path>
              </a:pathLst>
            </a:custGeom>
            <a:solidFill>
              <a:srgbClr val="A8EFC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3D8E761B-798D-4A2B-8CC6-75E53E33D6C4}"/>
              </a:ext>
            </a:extLst>
          </p:cNvPr>
          <p:cNvGrpSpPr/>
          <p:nvPr/>
        </p:nvGrpSpPr>
        <p:grpSpPr>
          <a:xfrm>
            <a:off x="5154853" y="5263675"/>
            <a:ext cx="2818642" cy="1215837"/>
            <a:chOff x="627195" y="5524126"/>
            <a:chExt cx="2818642" cy="1215837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965FD753-1EED-434F-ABE1-DA7F849B0E77}"/>
                </a:ext>
              </a:extLst>
            </p:cNvPr>
            <p:cNvGrpSpPr/>
            <p:nvPr/>
          </p:nvGrpSpPr>
          <p:grpSpPr>
            <a:xfrm>
              <a:off x="627195" y="5524126"/>
              <a:ext cx="2818642" cy="1215837"/>
              <a:chOff x="7000568" y="4741118"/>
              <a:chExt cx="2818642" cy="121583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矩形 57">
                    <a:extLst>
                      <a:ext uri="{FF2B5EF4-FFF2-40B4-BE49-F238E27FC236}">
                        <a16:creationId xmlns:a16="http://schemas.microsoft.com/office/drawing/2014/main" id="{43BFF67D-B481-485B-BDE9-69AE3AC60338}"/>
                      </a:ext>
                    </a:extLst>
                  </p:cNvPr>
                  <p:cNvSpPr/>
                  <p:nvPr/>
                </p:nvSpPr>
                <p:spPr>
                  <a:xfrm>
                    <a:off x="7000568" y="4778905"/>
                    <a:ext cx="1073350" cy="9144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</m:oMath>
                    </a14:m>
                    <a:r>
                      <a:rPr lang="en-US" altLang="zh-CN" sz="2400" dirty="0">
                        <a:solidFill>
                          <a:schemeClr val="tx1"/>
                        </a:solidFill>
                        <a:ea typeface="微软雅黑" panose="020B0503020204020204" pitchFamily="34" charset="-122"/>
                      </a:rPr>
                      <a:t>= </a:t>
                    </a:r>
                    <a:endParaRPr lang="zh-CN" altLang="en-US" sz="2400" dirty="0">
                      <a:solidFill>
                        <a:schemeClr val="tx1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58" name="矩形 57">
                    <a:extLst>
                      <a:ext uri="{FF2B5EF4-FFF2-40B4-BE49-F238E27FC236}">
                        <a16:creationId xmlns:a16="http://schemas.microsoft.com/office/drawing/2014/main" id="{43BFF67D-B481-485B-BDE9-69AE3AC6033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00568" y="4778905"/>
                    <a:ext cx="1073350" cy="91440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13068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AA2EA812-645A-4BE4-8998-047804BB3F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73918" y="5284412"/>
                <a:ext cx="174529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06D4FEF5-EBE7-429C-98B5-F019EF88D8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79539" y="5401863"/>
                <a:ext cx="1024521" cy="555092"/>
              </a:xfrm>
              <a:prstGeom prst="rect">
                <a:avLst/>
              </a:prstGeom>
              <a:solidFill>
                <a:srgbClr val="5B9B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AB0613C9-69C8-4D20-89EE-37203C20467C}"/>
                  </a:ext>
                </a:extLst>
              </p:cNvPr>
              <p:cNvSpPr/>
              <p:nvPr/>
            </p:nvSpPr>
            <p:spPr>
              <a:xfrm>
                <a:off x="8729892" y="4741118"/>
                <a:ext cx="433343" cy="4068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+</a:t>
                </a:r>
                <a:endParaRPr lang="zh-CN" altLang="en-US" sz="2800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1585BF57-F767-4BD5-BA3F-F3FC976E60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79657" y="5573125"/>
              <a:ext cx="213360" cy="333084"/>
            </a:xfrm>
            <a:custGeom>
              <a:avLst/>
              <a:gdLst>
                <a:gd name="connsiteX0" fmla="*/ 463415 w 1066801"/>
                <a:gd name="connsiteY0" fmla="*/ 0 h 1665418"/>
                <a:gd name="connsiteX1" fmla="*/ 483750 w 1066801"/>
                <a:gd name="connsiteY1" fmla="*/ 9736 h 1665418"/>
                <a:gd name="connsiteX2" fmla="*/ 1066801 w 1066801"/>
                <a:gd name="connsiteY2" fmla="*/ 873961 h 1665418"/>
                <a:gd name="connsiteX3" fmla="*/ 679468 w 1066801"/>
                <a:gd name="connsiteY3" fmla="*/ 1610922 h 1665418"/>
                <a:gd name="connsiteX4" fmla="*/ 603386 w 1066801"/>
                <a:gd name="connsiteY4" fmla="*/ 1665418 h 1665418"/>
                <a:gd name="connsiteX5" fmla="*/ 583051 w 1066801"/>
                <a:gd name="connsiteY5" fmla="*/ 1655682 h 1665418"/>
                <a:gd name="connsiteX6" fmla="*/ 0 w 1066801"/>
                <a:gd name="connsiteY6" fmla="*/ 791457 h 1665418"/>
                <a:gd name="connsiteX7" fmla="*/ 387333 w 1066801"/>
                <a:gd name="connsiteY7" fmla="*/ 54496 h 1665418"/>
                <a:gd name="connsiteX8" fmla="*/ 463415 w 1066801"/>
                <a:gd name="connsiteY8" fmla="*/ 0 h 166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6801" h="1665418">
                  <a:moveTo>
                    <a:pt x="463415" y="0"/>
                  </a:moveTo>
                  <a:lnTo>
                    <a:pt x="483750" y="9736"/>
                  </a:lnTo>
                  <a:cubicBezTo>
                    <a:pt x="835521" y="197031"/>
                    <a:pt x="1066801" y="514210"/>
                    <a:pt x="1066801" y="873961"/>
                  </a:cubicBezTo>
                  <a:cubicBezTo>
                    <a:pt x="1066801" y="1161762"/>
                    <a:pt x="918782" y="1422317"/>
                    <a:pt x="679468" y="1610922"/>
                  </a:cubicBezTo>
                  <a:lnTo>
                    <a:pt x="603386" y="1665418"/>
                  </a:lnTo>
                  <a:lnTo>
                    <a:pt x="583051" y="1655682"/>
                  </a:lnTo>
                  <a:cubicBezTo>
                    <a:pt x="231280" y="1468388"/>
                    <a:pt x="0" y="1151208"/>
                    <a:pt x="0" y="791457"/>
                  </a:cubicBezTo>
                  <a:cubicBezTo>
                    <a:pt x="0" y="503656"/>
                    <a:pt x="148019" y="243101"/>
                    <a:pt x="387333" y="54496"/>
                  </a:cubicBezTo>
                  <a:lnTo>
                    <a:pt x="463415" y="0"/>
                  </a:lnTo>
                  <a:close/>
                </a:path>
              </a:pathLst>
            </a:custGeom>
            <a:solidFill>
              <a:srgbClr val="F3C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F839F159-CE9E-44DF-95E3-920F5CC08B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89862" y="5539488"/>
              <a:ext cx="436293" cy="416888"/>
            </a:xfrm>
            <a:custGeom>
              <a:avLst/>
              <a:gdLst>
                <a:gd name="connsiteX0" fmla="*/ 859024 w 2181463"/>
                <a:gd name="connsiteY0" fmla="*/ 0 h 2084440"/>
                <a:gd name="connsiteX1" fmla="*/ 2181463 w 2181463"/>
                <a:gd name="connsiteY1" fmla="*/ 1042220 h 2084440"/>
                <a:gd name="connsiteX2" fmla="*/ 859024 w 2181463"/>
                <a:gd name="connsiteY2" fmla="*/ 2084440 h 2084440"/>
                <a:gd name="connsiteX3" fmla="*/ 228671 w 2181463"/>
                <a:gd name="connsiteY3" fmla="*/ 1958650 h 2084440"/>
                <a:gd name="connsiteX4" fmla="*/ 139971 w 2181463"/>
                <a:gd name="connsiteY4" fmla="*/ 1916181 h 2084440"/>
                <a:gd name="connsiteX5" fmla="*/ 216053 w 2181463"/>
                <a:gd name="connsiteY5" fmla="*/ 1861685 h 2084440"/>
                <a:gd name="connsiteX6" fmla="*/ 603386 w 2181463"/>
                <a:gd name="connsiteY6" fmla="*/ 1124724 h 2084440"/>
                <a:gd name="connsiteX7" fmla="*/ 20335 w 2181463"/>
                <a:gd name="connsiteY7" fmla="*/ 260499 h 2084440"/>
                <a:gd name="connsiteX8" fmla="*/ 0 w 2181463"/>
                <a:gd name="connsiteY8" fmla="*/ 250763 h 2084440"/>
                <a:gd name="connsiteX9" fmla="*/ 17830 w 2181463"/>
                <a:gd name="connsiteY9" fmla="*/ 237992 h 2084440"/>
                <a:gd name="connsiteX10" fmla="*/ 859024 w 2181463"/>
                <a:gd name="connsiteY10" fmla="*/ 0 h 208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463" h="2084440">
                  <a:moveTo>
                    <a:pt x="859024" y="0"/>
                  </a:moveTo>
                  <a:cubicBezTo>
                    <a:pt x="1589387" y="0"/>
                    <a:pt x="2181463" y="466618"/>
                    <a:pt x="2181463" y="1042220"/>
                  </a:cubicBezTo>
                  <a:cubicBezTo>
                    <a:pt x="2181463" y="1617822"/>
                    <a:pt x="1589387" y="2084440"/>
                    <a:pt x="859024" y="2084440"/>
                  </a:cubicBezTo>
                  <a:cubicBezTo>
                    <a:pt x="630786" y="2084440"/>
                    <a:pt x="416052" y="2038872"/>
                    <a:pt x="228671" y="1958650"/>
                  </a:cubicBezTo>
                  <a:lnTo>
                    <a:pt x="139971" y="1916181"/>
                  </a:lnTo>
                  <a:lnTo>
                    <a:pt x="216053" y="1861685"/>
                  </a:lnTo>
                  <a:cubicBezTo>
                    <a:pt x="455367" y="1673080"/>
                    <a:pt x="603386" y="1412525"/>
                    <a:pt x="603386" y="1124724"/>
                  </a:cubicBezTo>
                  <a:cubicBezTo>
                    <a:pt x="603386" y="764973"/>
                    <a:pt x="372106" y="447794"/>
                    <a:pt x="20335" y="260499"/>
                  </a:cubicBezTo>
                  <a:lnTo>
                    <a:pt x="0" y="250763"/>
                  </a:lnTo>
                  <a:lnTo>
                    <a:pt x="17830" y="237992"/>
                  </a:lnTo>
                  <a:cubicBezTo>
                    <a:pt x="246425" y="89314"/>
                    <a:pt x="539490" y="0"/>
                    <a:pt x="859024" y="0"/>
                  </a:cubicBezTo>
                  <a:close/>
                </a:path>
              </a:pathLst>
            </a:custGeom>
            <a:solidFill>
              <a:srgbClr val="A8EFC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</p:grp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D6E59F43-4E66-43E1-A17B-11F30595DC8B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013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59911" y="36823"/>
            <a:ext cx="761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ea typeface="微软雅黑" panose="020B0503020204020204" pitchFamily="34" charset="-122"/>
              </a:rPr>
              <a:t>概率：文氏图</a:t>
            </a:r>
            <a:endParaRPr lang="en-US" altLang="zh-CN" sz="3600" b="1" dirty="0">
              <a:solidFill>
                <a:srgbClr val="0A05DF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B126110-C79E-4804-AAA8-353DBA97D0F7}"/>
              </a:ext>
            </a:extLst>
          </p:cNvPr>
          <p:cNvGrpSpPr/>
          <p:nvPr/>
        </p:nvGrpSpPr>
        <p:grpSpPr>
          <a:xfrm>
            <a:off x="6801239" y="1160397"/>
            <a:ext cx="5122606" cy="2775459"/>
            <a:chOff x="7000568" y="1523402"/>
            <a:chExt cx="5122606" cy="2775459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3E3B5F4-CE78-41B7-A31D-9D831BDC349B}"/>
                </a:ext>
              </a:extLst>
            </p:cNvPr>
            <p:cNvSpPr/>
            <p:nvPr/>
          </p:nvSpPr>
          <p:spPr>
            <a:xfrm>
              <a:off x="7000568" y="1523402"/>
              <a:ext cx="5122606" cy="2775459"/>
            </a:xfrm>
            <a:prstGeom prst="rect">
              <a:avLst/>
            </a:prstGeom>
            <a:solidFill>
              <a:srgbClr val="5B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A9EC563-BC44-43E7-9FE3-46041F91C7DA}"/>
                </a:ext>
              </a:extLst>
            </p:cNvPr>
            <p:cNvSpPr/>
            <p:nvPr/>
          </p:nvSpPr>
          <p:spPr>
            <a:xfrm>
              <a:off x="9050592" y="2066017"/>
              <a:ext cx="1066801" cy="1665418"/>
            </a:xfrm>
            <a:custGeom>
              <a:avLst/>
              <a:gdLst>
                <a:gd name="connsiteX0" fmla="*/ 463415 w 1066801"/>
                <a:gd name="connsiteY0" fmla="*/ 0 h 1665418"/>
                <a:gd name="connsiteX1" fmla="*/ 483750 w 1066801"/>
                <a:gd name="connsiteY1" fmla="*/ 9736 h 1665418"/>
                <a:gd name="connsiteX2" fmla="*/ 1066801 w 1066801"/>
                <a:gd name="connsiteY2" fmla="*/ 873961 h 1665418"/>
                <a:gd name="connsiteX3" fmla="*/ 679468 w 1066801"/>
                <a:gd name="connsiteY3" fmla="*/ 1610922 h 1665418"/>
                <a:gd name="connsiteX4" fmla="*/ 603386 w 1066801"/>
                <a:gd name="connsiteY4" fmla="*/ 1665418 h 1665418"/>
                <a:gd name="connsiteX5" fmla="*/ 583051 w 1066801"/>
                <a:gd name="connsiteY5" fmla="*/ 1655682 h 1665418"/>
                <a:gd name="connsiteX6" fmla="*/ 0 w 1066801"/>
                <a:gd name="connsiteY6" fmla="*/ 791457 h 1665418"/>
                <a:gd name="connsiteX7" fmla="*/ 387333 w 1066801"/>
                <a:gd name="connsiteY7" fmla="*/ 54496 h 1665418"/>
                <a:gd name="connsiteX8" fmla="*/ 463415 w 1066801"/>
                <a:gd name="connsiteY8" fmla="*/ 0 h 166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6801" h="1665418">
                  <a:moveTo>
                    <a:pt x="463415" y="0"/>
                  </a:moveTo>
                  <a:lnTo>
                    <a:pt x="483750" y="9736"/>
                  </a:lnTo>
                  <a:cubicBezTo>
                    <a:pt x="835521" y="197031"/>
                    <a:pt x="1066801" y="514210"/>
                    <a:pt x="1066801" y="873961"/>
                  </a:cubicBezTo>
                  <a:cubicBezTo>
                    <a:pt x="1066801" y="1161762"/>
                    <a:pt x="918782" y="1422317"/>
                    <a:pt x="679468" y="1610922"/>
                  </a:cubicBezTo>
                  <a:lnTo>
                    <a:pt x="603386" y="1665418"/>
                  </a:lnTo>
                  <a:lnTo>
                    <a:pt x="583051" y="1655682"/>
                  </a:lnTo>
                  <a:cubicBezTo>
                    <a:pt x="231280" y="1468388"/>
                    <a:pt x="0" y="1151208"/>
                    <a:pt x="0" y="791457"/>
                  </a:cubicBezTo>
                  <a:cubicBezTo>
                    <a:pt x="0" y="503656"/>
                    <a:pt x="148019" y="243101"/>
                    <a:pt x="387333" y="54496"/>
                  </a:cubicBezTo>
                  <a:lnTo>
                    <a:pt x="463415" y="0"/>
                  </a:lnTo>
                  <a:close/>
                </a:path>
              </a:pathLst>
            </a:custGeom>
            <a:solidFill>
              <a:srgbClr val="F3C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ea typeface="微软雅黑" panose="020B0503020204020204" pitchFamily="34" charset="-122"/>
                </a:rPr>
                <a:t>A</a:t>
              </a:r>
              <a:r>
                <a:rPr lang="en-US" altLang="zh-CN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⋂</a:t>
              </a:r>
              <a:r>
                <a:rPr lang="en-US" altLang="zh-CN" sz="2400" dirty="0">
                  <a:solidFill>
                    <a:schemeClr val="tx1"/>
                  </a:solidFill>
                  <a:ea typeface="微软雅黑" panose="020B0503020204020204" pitchFamily="34" charset="-122"/>
                </a:rPr>
                <a:t>B</a:t>
              </a:r>
              <a:endPara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12CA59C2-C5AF-40E2-852D-CC4BB6E3AEBD}"/>
                </a:ext>
              </a:extLst>
            </p:cNvPr>
            <p:cNvSpPr/>
            <p:nvPr/>
          </p:nvSpPr>
          <p:spPr>
            <a:xfrm>
              <a:off x="9553335" y="1815253"/>
              <a:ext cx="2181463" cy="2084440"/>
            </a:xfrm>
            <a:custGeom>
              <a:avLst/>
              <a:gdLst>
                <a:gd name="connsiteX0" fmla="*/ 859024 w 2181463"/>
                <a:gd name="connsiteY0" fmla="*/ 0 h 2084440"/>
                <a:gd name="connsiteX1" fmla="*/ 2181463 w 2181463"/>
                <a:gd name="connsiteY1" fmla="*/ 1042220 h 2084440"/>
                <a:gd name="connsiteX2" fmla="*/ 859024 w 2181463"/>
                <a:gd name="connsiteY2" fmla="*/ 2084440 h 2084440"/>
                <a:gd name="connsiteX3" fmla="*/ 228671 w 2181463"/>
                <a:gd name="connsiteY3" fmla="*/ 1958650 h 2084440"/>
                <a:gd name="connsiteX4" fmla="*/ 139971 w 2181463"/>
                <a:gd name="connsiteY4" fmla="*/ 1916181 h 2084440"/>
                <a:gd name="connsiteX5" fmla="*/ 216053 w 2181463"/>
                <a:gd name="connsiteY5" fmla="*/ 1861685 h 2084440"/>
                <a:gd name="connsiteX6" fmla="*/ 603386 w 2181463"/>
                <a:gd name="connsiteY6" fmla="*/ 1124724 h 2084440"/>
                <a:gd name="connsiteX7" fmla="*/ 20335 w 2181463"/>
                <a:gd name="connsiteY7" fmla="*/ 260499 h 2084440"/>
                <a:gd name="connsiteX8" fmla="*/ 0 w 2181463"/>
                <a:gd name="connsiteY8" fmla="*/ 250763 h 2084440"/>
                <a:gd name="connsiteX9" fmla="*/ 17830 w 2181463"/>
                <a:gd name="connsiteY9" fmla="*/ 237992 h 2084440"/>
                <a:gd name="connsiteX10" fmla="*/ 859024 w 2181463"/>
                <a:gd name="connsiteY10" fmla="*/ 0 h 208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463" h="2084440">
                  <a:moveTo>
                    <a:pt x="859024" y="0"/>
                  </a:moveTo>
                  <a:cubicBezTo>
                    <a:pt x="1589387" y="0"/>
                    <a:pt x="2181463" y="466618"/>
                    <a:pt x="2181463" y="1042220"/>
                  </a:cubicBezTo>
                  <a:cubicBezTo>
                    <a:pt x="2181463" y="1617822"/>
                    <a:pt x="1589387" y="2084440"/>
                    <a:pt x="859024" y="2084440"/>
                  </a:cubicBezTo>
                  <a:cubicBezTo>
                    <a:pt x="630786" y="2084440"/>
                    <a:pt x="416052" y="2038872"/>
                    <a:pt x="228671" y="1958650"/>
                  </a:cubicBezTo>
                  <a:lnTo>
                    <a:pt x="139971" y="1916181"/>
                  </a:lnTo>
                  <a:lnTo>
                    <a:pt x="216053" y="1861685"/>
                  </a:lnTo>
                  <a:cubicBezTo>
                    <a:pt x="455367" y="1673080"/>
                    <a:pt x="603386" y="1412525"/>
                    <a:pt x="603386" y="1124724"/>
                  </a:cubicBezTo>
                  <a:cubicBezTo>
                    <a:pt x="603386" y="764973"/>
                    <a:pt x="372106" y="447794"/>
                    <a:pt x="20335" y="260499"/>
                  </a:cubicBezTo>
                  <a:lnTo>
                    <a:pt x="0" y="250763"/>
                  </a:lnTo>
                  <a:lnTo>
                    <a:pt x="17830" y="237992"/>
                  </a:lnTo>
                  <a:cubicBezTo>
                    <a:pt x="246425" y="89314"/>
                    <a:pt x="539490" y="0"/>
                    <a:pt x="859024" y="0"/>
                  </a:cubicBezTo>
                  <a:close/>
                </a:path>
              </a:pathLst>
            </a:custGeom>
            <a:solidFill>
              <a:srgbClr val="A8EFC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ea typeface="微软雅黑" panose="020B0503020204020204" pitchFamily="34" charset="-122"/>
                </a:rPr>
                <a:t>B-A</a:t>
              </a:r>
              <a:endPara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8430C937-1A92-4552-B2B3-9E771F6C8937}"/>
                </a:ext>
              </a:extLst>
            </p:cNvPr>
            <p:cNvSpPr/>
            <p:nvPr/>
          </p:nvSpPr>
          <p:spPr>
            <a:xfrm>
              <a:off x="7433187" y="1897757"/>
              <a:ext cx="2181463" cy="2084440"/>
            </a:xfrm>
            <a:custGeom>
              <a:avLst/>
              <a:gdLst>
                <a:gd name="connsiteX0" fmla="*/ 1322439 w 2181463"/>
                <a:gd name="connsiteY0" fmla="*/ 0 h 2084440"/>
                <a:gd name="connsiteX1" fmla="*/ 1952792 w 2181463"/>
                <a:gd name="connsiteY1" fmla="*/ 125790 h 2084440"/>
                <a:gd name="connsiteX2" fmla="*/ 2041492 w 2181463"/>
                <a:gd name="connsiteY2" fmla="*/ 168259 h 2084440"/>
                <a:gd name="connsiteX3" fmla="*/ 1965410 w 2181463"/>
                <a:gd name="connsiteY3" fmla="*/ 222755 h 2084440"/>
                <a:gd name="connsiteX4" fmla="*/ 1578077 w 2181463"/>
                <a:gd name="connsiteY4" fmla="*/ 959716 h 2084440"/>
                <a:gd name="connsiteX5" fmla="*/ 2161128 w 2181463"/>
                <a:gd name="connsiteY5" fmla="*/ 1823941 h 2084440"/>
                <a:gd name="connsiteX6" fmla="*/ 2181463 w 2181463"/>
                <a:gd name="connsiteY6" fmla="*/ 1833677 h 2084440"/>
                <a:gd name="connsiteX7" fmla="*/ 2163633 w 2181463"/>
                <a:gd name="connsiteY7" fmla="*/ 1846448 h 2084440"/>
                <a:gd name="connsiteX8" fmla="*/ 1322439 w 2181463"/>
                <a:gd name="connsiteY8" fmla="*/ 2084440 h 2084440"/>
                <a:gd name="connsiteX9" fmla="*/ 0 w 2181463"/>
                <a:gd name="connsiteY9" fmla="*/ 1042220 h 2084440"/>
                <a:gd name="connsiteX10" fmla="*/ 1322439 w 2181463"/>
                <a:gd name="connsiteY10" fmla="*/ 0 h 208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463" h="2084440">
                  <a:moveTo>
                    <a:pt x="1322439" y="0"/>
                  </a:moveTo>
                  <a:cubicBezTo>
                    <a:pt x="1550677" y="0"/>
                    <a:pt x="1765411" y="45568"/>
                    <a:pt x="1952792" y="125790"/>
                  </a:cubicBezTo>
                  <a:lnTo>
                    <a:pt x="2041492" y="168259"/>
                  </a:lnTo>
                  <a:lnTo>
                    <a:pt x="1965410" y="222755"/>
                  </a:lnTo>
                  <a:cubicBezTo>
                    <a:pt x="1726096" y="411360"/>
                    <a:pt x="1578077" y="671915"/>
                    <a:pt x="1578077" y="959716"/>
                  </a:cubicBezTo>
                  <a:cubicBezTo>
                    <a:pt x="1578077" y="1319467"/>
                    <a:pt x="1809357" y="1636647"/>
                    <a:pt x="2161128" y="1823941"/>
                  </a:cubicBezTo>
                  <a:lnTo>
                    <a:pt x="2181463" y="1833677"/>
                  </a:lnTo>
                  <a:lnTo>
                    <a:pt x="2163633" y="1846448"/>
                  </a:lnTo>
                  <a:cubicBezTo>
                    <a:pt x="1935038" y="1995127"/>
                    <a:pt x="1641973" y="2084440"/>
                    <a:pt x="1322439" y="2084440"/>
                  </a:cubicBezTo>
                  <a:cubicBezTo>
                    <a:pt x="592076" y="2084440"/>
                    <a:pt x="0" y="1617822"/>
                    <a:pt x="0" y="1042220"/>
                  </a:cubicBezTo>
                  <a:cubicBezTo>
                    <a:pt x="0" y="466618"/>
                    <a:pt x="592076" y="0"/>
                    <a:pt x="1322439" y="0"/>
                  </a:cubicBezTo>
                  <a:close/>
                </a:path>
              </a:pathLst>
            </a:custGeom>
            <a:solidFill>
              <a:srgbClr val="DED5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ea typeface="微软雅黑" panose="020B0503020204020204" pitchFamily="34" charset="-122"/>
                </a:rPr>
                <a:t>A-B</a:t>
              </a:r>
              <a:endPara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CDB87B27-4C2C-48E2-9A27-ABFEE9FC4C51}"/>
              </a:ext>
            </a:extLst>
          </p:cNvPr>
          <p:cNvGrpSpPr/>
          <p:nvPr/>
        </p:nvGrpSpPr>
        <p:grpSpPr>
          <a:xfrm>
            <a:off x="196646" y="922095"/>
            <a:ext cx="3050094" cy="914400"/>
            <a:chOff x="5633883" y="5445448"/>
            <a:chExt cx="3050094" cy="91440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E2AAFFA-9A36-4F94-831F-3C873A4AF3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9456" y="5652221"/>
              <a:ext cx="1024521" cy="555092"/>
            </a:xfrm>
            <a:prstGeom prst="rect">
              <a:avLst/>
            </a:prstGeom>
            <a:solidFill>
              <a:srgbClr val="5B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D8CB9C9-2055-4114-AB7F-F28725CF87A5}"/>
                </a:ext>
              </a:extLst>
            </p:cNvPr>
            <p:cNvSpPr/>
            <p:nvPr/>
          </p:nvSpPr>
          <p:spPr>
            <a:xfrm>
              <a:off x="5633883" y="5445448"/>
              <a:ext cx="2133601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总事件</a:t>
              </a:r>
              <a:r>
                <a:rPr lang="en-US" altLang="zh-CN" sz="28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 =</a:t>
              </a:r>
              <a:endPara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2196F919-F373-4C1A-A903-EF574FF591A4}"/>
              </a:ext>
            </a:extLst>
          </p:cNvPr>
          <p:cNvGrpSpPr/>
          <p:nvPr/>
        </p:nvGrpSpPr>
        <p:grpSpPr>
          <a:xfrm>
            <a:off x="3780646" y="1157491"/>
            <a:ext cx="2719345" cy="523220"/>
            <a:chOff x="6695768" y="5445448"/>
            <a:chExt cx="2719345" cy="523220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4D4850B6-6206-4AE6-BF30-85F4DF9D3F95}"/>
                </a:ext>
              </a:extLst>
            </p:cNvPr>
            <p:cNvSpPr txBox="1"/>
            <p:nvPr/>
          </p:nvSpPr>
          <p:spPr>
            <a:xfrm>
              <a:off x="6695768" y="5445448"/>
              <a:ext cx="25330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事件</a:t>
              </a:r>
              <a:r>
                <a:rPr lang="en-US" altLang="zh-CN" sz="2800" dirty="0">
                  <a:ea typeface="微软雅黑" panose="020B0503020204020204" pitchFamily="34" charset="-122"/>
                </a:rPr>
                <a:t> A =          + </a:t>
              </a:r>
              <a:endParaRPr lang="zh-CN" altLang="en-US" sz="2800" dirty="0">
                <a:ea typeface="微软雅黑" panose="020B0503020204020204" pitchFamily="34" charset="-122"/>
              </a:endParaRP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1DEAFF49-D4E8-45F1-9DB5-CBDF266FD2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81065" y="5475516"/>
              <a:ext cx="473955" cy="452875"/>
            </a:xfrm>
            <a:custGeom>
              <a:avLst/>
              <a:gdLst>
                <a:gd name="connsiteX0" fmla="*/ 1322439 w 2181463"/>
                <a:gd name="connsiteY0" fmla="*/ 0 h 2084440"/>
                <a:gd name="connsiteX1" fmla="*/ 1952792 w 2181463"/>
                <a:gd name="connsiteY1" fmla="*/ 125790 h 2084440"/>
                <a:gd name="connsiteX2" fmla="*/ 2041492 w 2181463"/>
                <a:gd name="connsiteY2" fmla="*/ 168259 h 2084440"/>
                <a:gd name="connsiteX3" fmla="*/ 1965410 w 2181463"/>
                <a:gd name="connsiteY3" fmla="*/ 222755 h 2084440"/>
                <a:gd name="connsiteX4" fmla="*/ 1578077 w 2181463"/>
                <a:gd name="connsiteY4" fmla="*/ 959716 h 2084440"/>
                <a:gd name="connsiteX5" fmla="*/ 2161128 w 2181463"/>
                <a:gd name="connsiteY5" fmla="*/ 1823941 h 2084440"/>
                <a:gd name="connsiteX6" fmla="*/ 2181463 w 2181463"/>
                <a:gd name="connsiteY6" fmla="*/ 1833677 h 2084440"/>
                <a:gd name="connsiteX7" fmla="*/ 2163633 w 2181463"/>
                <a:gd name="connsiteY7" fmla="*/ 1846448 h 2084440"/>
                <a:gd name="connsiteX8" fmla="*/ 1322439 w 2181463"/>
                <a:gd name="connsiteY8" fmla="*/ 2084440 h 2084440"/>
                <a:gd name="connsiteX9" fmla="*/ 0 w 2181463"/>
                <a:gd name="connsiteY9" fmla="*/ 1042220 h 2084440"/>
                <a:gd name="connsiteX10" fmla="*/ 1322439 w 2181463"/>
                <a:gd name="connsiteY10" fmla="*/ 0 h 208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463" h="2084440">
                  <a:moveTo>
                    <a:pt x="1322439" y="0"/>
                  </a:moveTo>
                  <a:cubicBezTo>
                    <a:pt x="1550677" y="0"/>
                    <a:pt x="1765411" y="45568"/>
                    <a:pt x="1952792" y="125790"/>
                  </a:cubicBezTo>
                  <a:lnTo>
                    <a:pt x="2041492" y="168259"/>
                  </a:lnTo>
                  <a:lnTo>
                    <a:pt x="1965410" y="222755"/>
                  </a:lnTo>
                  <a:cubicBezTo>
                    <a:pt x="1726096" y="411360"/>
                    <a:pt x="1578077" y="671915"/>
                    <a:pt x="1578077" y="959716"/>
                  </a:cubicBezTo>
                  <a:cubicBezTo>
                    <a:pt x="1578077" y="1319467"/>
                    <a:pt x="1809357" y="1636647"/>
                    <a:pt x="2161128" y="1823941"/>
                  </a:cubicBezTo>
                  <a:lnTo>
                    <a:pt x="2181463" y="1833677"/>
                  </a:lnTo>
                  <a:lnTo>
                    <a:pt x="2163633" y="1846448"/>
                  </a:lnTo>
                  <a:cubicBezTo>
                    <a:pt x="1935038" y="1995127"/>
                    <a:pt x="1641973" y="2084440"/>
                    <a:pt x="1322439" y="2084440"/>
                  </a:cubicBezTo>
                  <a:cubicBezTo>
                    <a:pt x="592076" y="2084440"/>
                    <a:pt x="0" y="1617822"/>
                    <a:pt x="0" y="1042220"/>
                  </a:cubicBezTo>
                  <a:cubicBezTo>
                    <a:pt x="0" y="466618"/>
                    <a:pt x="592076" y="0"/>
                    <a:pt x="1322439" y="0"/>
                  </a:cubicBezTo>
                  <a:close/>
                </a:path>
              </a:pathLst>
            </a:custGeom>
            <a:solidFill>
              <a:srgbClr val="DED5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423327DC-9636-474A-A27E-4905A11F57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01753" y="5535411"/>
              <a:ext cx="213360" cy="333084"/>
            </a:xfrm>
            <a:custGeom>
              <a:avLst/>
              <a:gdLst>
                <a:gd name="connsiteX0" fmla="*/ 463415 w 1066801"/>
                <a:gd name="connsiteY0" fmla="*/ 0 h 1665418"/>
                <a:gd name="connsiteX1" fmla="*/ 483750 w 1066801"/>
                <a:gd name="connsiteY1" fmla="*/ 9736 h 1665418"/>
                <a:gd name="connsiteX2" fmla="*/ 1066801 w 1066801"/>
                <a:gd name="connsiteY2" fmla="*/ 873961 h 1665418"/>
                <a:gd name="connsiteX3" fmla="*/ 679468 w 1066801"/>
                <a:gd name="connsiteY3" fmla="*/ 1610922 h 1665418"/>
                <a:gd name="connsiteX4" fmla="*/ 603386 w 1066801"/>
                <a:gd name="connsiteY4" fmla="*/ 1665418 h 1665418"/>
                <a:gd name="connsiteX5" fmla="*/ 583051 w 1066801"/>
                <a:gd name="connsiteY5" fmla="*/ 1655682 h 1665418"/>
                <a:gd name="connsiteX6" fmla="*/ 0 w 1066801"/>
                <a:gd name="connsiteY6" fmla="*/ 791457 h 1665418"/>
                <a:gd name="connsiteX7" fmla="*/ 387333 w 1066801"/>
                <a:gd name="connsiteY7" fmla="*/ 54496 h 1665418"/>
                <a:gd name="connsiteX8" fmla="*/ 463415 w 1066801"/>
                <a:gd name="connsiteY8" fmla="*/ 0 h 166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6801" h="1665418">
                  <a:moveTo>
                    <a:pt x="463415" y="0"/>
                  </a:moveTo>
                  <a:lnTo>
                    <a:pt x="483750" y="9736"/>
                  </a:lnTo>
                  <a:cubicBezTo>
                    <a:pt x="835521" y="197031"/>
                    <a:pt x="1066801" y="514210"/>
                    <a:pt x="1066801" y="873961"/>
                  </a:cubicBezTo>
                  <a:cubicBezTo>
                    <a:pt x="1066801" y="1161762"/>
                    <a:pt x="918782" y="1422317"/>
                    <a:pt x="679468" y="1610922"/>
                  </a:cubicBezTo>
                  <a:lnTo>
                    <a:pt x="603386" y="1665418"/>
                  </a:lnTo>
                  <a:lnTo>
                    <a:pt x="583051" y="1655682"/>
                  </a:lnTo>
                  <a:cubicBezTo>
                    <a:pt x="231280" y="1468388"/>
                    <a:pt x="0" y="1151208"/>
                    <a:pt x="0" y="791457"/>
                  </a:cubicBezTo>
                  <a:cubicBezTo>
                    <a:pt x="0" y="503656"/>
                    <a:pt x="148019" y="243101"/>
                    <a:pt x="387333" y="54496"/>
                  </a:cubicBezTo>
                  <a:lnTo>
                    <a:pt x="463415" y="0"/>
                  </a:lnTo>
                  <a:close/>
                </a:path>
              </a:pathLst>
            </a:custGeom>
            <a:solidFill>
              <a:srgbClr val="F3C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A46AD677-D747-40C2-B91B-8DF955AB1DC9}"/>
              </a:ext>
            </a:extLst>
          </p:cNvPr>
          <p:cNvGrpSpPr/>
          <p:nvPr/>
        </p:nvGrpSpPr>
        <p:grpSpPr>
          <a:xfrm>
            <a:off x="216310" y="2082129"/>
            <a:ext cx="2778397" cy="523220"/>
            <a:chOff x="7435521" y="5772289"/>
            <a:chExt cx="2778397" cy="523220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90955ADA-5D8B-42E4-B318-5E74436B1834}"/>
                </a:ext>
              </a:extLst>
            </p:cNvPr>
            <p:cNvSpPr/>
            <p:nvPr/>
          </p:nvSpPr>
          <p:spPr>
            <a:xfrm>
              <a:off x="7435521" y="5772289"/>
              <a:ext cx="237276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ea typeface="微软雅黑" panose="020B0503020204020204" pitchFamily="34" charset="-122"/>
                </a:rPr>
                <a:t> 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事件 </a:t>
              </a:r>
              <a:r>
                <a:rPr lang="en-US" altLang="zh-CN" sz="2800" dirty="0">
                  <a:ea typeface="微软雅黑" panose="020B0503020204020204" pitchFamily="34" charset="-122"/>
                </a:rPr>
                <a:t>B =       +</a:t>
              </a: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0207C3E7-F238-478D-87EC-AC4BC4051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67420" y="5856856"/>
              <a:ext cx="213360" cy="333084"/>
            </a:xfrm>
            <a:custGeom>
              <a:avLst/>
              <a:gdLst>
                <a:gd name="connsiteX0" fmla="*/ 463415 w 1066801"/>
                <a:gd name="connsiteY0" fmla="*/ 0 h 1665418"/>
                <a:gd name="connsiteX1" fmla="*/ 483750 w 1066801"/>
                <a:gd name="connsiteY1" fmla="*/ 9736 h 1665418"/>
                <a:gd name="connsiteX2" fmla="*/ 1066801 w 1066801"/>
                <a:gd name="connsiteY2" fmla="*/ 873961 h 1665418"/>
                <a:gd name="connsiteX3" fmla="*/ 679468 w 1066801"/>
                <a:gd name="connsiteY3" fmla="*/ 1610922 h 1665418"/>
                <a:gd name="connsiteX4" fmla="*/ 603386 w 1066801"/>
                <a:gd name="connsiteY4" fmla="*/ 1665418 h 1665418"/>
                <a:gd name="connsiteX5" fmla="*/ 583051 w 1066801"/>
                <a:gd name="connsiteY5" fmla="*/ 1655682 h 1665418"/>
                <a:gd name="connsiteX6" fmla="*/ 0 w 1066801"/>
                <a:gd name="connsiteY6" fmla="*/ 791457 h 1665418"/>
                <a:gd name="connsiteX7" fmla="*/ 387333 w 1066801"/>
                <a:gd name="connsiteY7" fmla="*/ 54496 h 1665418"/>
                <a:gd name="connsiteX8" fmla="*/ 463415 w 1066801"/>
                <a:gd name="connsiteY8" fmla="*/ 0 h 166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6801" h="1665418">
                  <a:moveTo>
                    <a:pt x="463415" y="0"/>
                  </a:moveTo>
                  <a:lnTo>
                    <a:pt x="483750" y="9736"/>
                  </a:lnTo>
                  <a:cubicBezTo>
                    <a:pt x="835521" y="197031"/>
                    <a:pt x="1066801" y="514210"/>
                    <a:pt x="1066801" y="873961"/>
                  </a:cubicBezTo>
                  <a:cubicBezTo>
                    <a:pt x="1066801" y="1161762"/>
                    <a:pt x="918782" y="1422317"/>
                    <a:pt x="679468" y="1610922"/>
                  </a:cubicBezTo>
                  <a:lnTo>
                    <a:pt x="603386" y="1665418"/>
                  </a:lnTo>
                  <a:lnTo>
                    <a:pt x="583051" y="1655682"/>
                  </a:lnTo>
                  <a:cubicBezTo>
                    <a:pt x="231280" y="1468388"/>
                    <a:pt x="0" y="1151208"/>
                    <a:pt x="0" y="791457"/>
                  </a:cubicBezTo>
                  <a:cubicBezTo>
                    <a:pt x="0" y="503656"/>
                    <a:pt x="148019" y="243101"/>
                    <a:pt x="387333" y="54496"/>
                  </a:cubicBezTo>
                  <a:lnTo>
                    <a:pt x="463415" y="0"/>
                  </a:lnTo>
                  <a:close/>
                </a:path>
              </a:pathLst>
            </a:custGeom>
            <a:solidFill>
              <a:srgbClr val="F3C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B33BC00F-EF74-4DBF-8611-293F57919D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77625" y="5823219"/>
              <a:ext cx="436293" cy="416888"/>
            </a:xfrm>
            <a:custGeom>
              <a:avLst/>
              <a:gdLst>
                <a:gd name="connsiteX0" fmla="*/ 859024 w 2181463"/>
                <a:gd name="connsiteY0" fmla="*/ 0 h 2084440"/>
                <a:gd name="connsiteX1" fmla="*/ 2181463 w 2181463"/>
                <a:gd name="connsiteY1" fmla="*/ 1042220 h 2084440"/>
                <a:gd name="connsiteX2" fmla="*/ 859024 w 2181463"/>
                <a:gd name="connsiteY2" fmla="*/ 2084440 h 2084440"/>
                <a:gd name="connsiteX3" fmla="*/ 228671 w 2181463"/>
                <a:gd name="connsiteY3" fmla="*/ 1958650 h 2084440"/>
                <a:gd name="connsiteX4" fmla="*/ 139971 w 2181463"/>
                <a:gd name="connsiteY4" fmla="*/ 1916181 h 2084440"/>
                <a:gd name="connsiteX5" fmla="*/ 216053 w 2181463"/>
                <a:gd name="connsiteY5" fmla="*/ 1861685 h 2084440"/>
                <a:gd name="connsiteX6" fmla="*/ 603386 w 2181463"/>
                <a:gd name="connsiteY6" fmla="*/ 1124724 h 2084440"/>
                <a:gd name="connsiteX7" fmla="*/ 20335 w 2181463"/>
                <a:gd name="connsiteY7" fmla="*/ 260499 h 2084440"/>
                <a:gd name="connsiteX8" fmla="*/ 0 w 2181463"/>
                <a:gd name="connsiteY8" fmla="*/ 250763 h 2084440"/>
                <a:gd name="connsiteX9" fmla="*/ 17830 w 2181463"/>
                <a:gd name="connsiteY9" fmla="*/ 237992 h 2084440"/>
                <a:gd name="connsiteX10" fmla="*/ 859024 w 2181463"/>
                <a:gd name="connsiteY10" fmla="*/ 0 h 208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463" h="2084440">
                  <a:moveTo>
                    <a:pt x="859024" y="0"/>
                  </a:moveTo>
                  <a:cubicBezTo>
                    <a:pt x="1589387" y="0"/>
                    <a:pt x="2181463" y="466618"/>
                    <a:pt x="2181463" y="1042220"/>
                  </a:cubicBezTo>
                  <a:cubicBezTo>
                    <a:pt x="2181463" y="1617822"/>
                    <a:pt x="1589387" y="2084440"/>
                    <a:pt x="859024" y="2084440"/>
                  </a:cubicBezTo>
                  <a:cubicBezTo>
                    <a:pt x="630786" y="2084440"/>
                    <a:pt x="416052" y="2038872"/>
                    <a:pt x="228671" y="1958650"/>
                  </a:cubicBezTo>
                  <a:lnTo>
                    <a:pt x="139971" y="1916181"/>
                  </a:lnTo>
                  <a:lnTo>
                    <a:pt x="216053" y="1861685"/>
                  </a:lnTo>
                  <a:cubicBezTo>
                    <a:pt x="455367" y="1673080"/>
                    <a:pt x="603386" y="1412525"/>
                    <a:pt x="603386" y="1124724"/>
                  </a:cubicBezTo>
                  <a:cubicBezTo>
                    <a:pt x="603386" y="764973"/>
                    <a:pt x="372106" y="447794"/>
                    <a:pt x="20335" y="260499"/>
                  </a:cubicBezTo>
                  <a:lnTo>
                    <a:pt x="0" y="250763"/>
                  </a:lnTo>
                  <a:lnTo>
                    <a:pt x="17830" y="237992"/>
                  </a:lnTo>
                  <a:cubicBezTo>
                    <a:pt x="246425" y="89314"/>
                    <a:pt x="539490" y="0"/>
                    <a:pt x="859024" y="0"/>
                  </a:cubicBezTo>
                  <a:close/>
                </a:path>
              </a:pathLst>
            </a:custGeom>
            <a:solidFill>
              <a:srgbClr val="A8EFC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60892922-DB8B-4AF0-810D-FAECEF677955}"/>
              </a:ext>
            </a:extLst>
          </p:cNvPr>
          <p:cNvGrpSpPr/>
          <p:nvPr/>
        </p:nvGrpSpPr>
        <p:grpSpPr>
          <a:xfrm>
            <a:off x="268155" y="2933745"/>
            <a:ext cx="3599366" cy="1181121"/>
            <a:chOff x="299123" y="3836379"/>
            <a:chExt cx="3599366" cy="1181121"/>
          </a:xfrm>
        </p:grpSpPr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D3D85796-11E8-4737-9B2B-21935011278A}"/>
                </a:ext>
              </a:extLst>
            </p:cNvPr>
            <p:cNvCxnSpPr>
              <a:cxnSpLocks/>
            </p:cNvCxnSpPr>
            <p:nvPr/>
          </p:nvCxnSpPr>
          <p:spPr>
            <a:xfrm>
              <a:off x="2153197" y="4315935"/>
              <a:ext cx="17452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002EBBA-CC6D-4683-88CA-CFEA11DA3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72072" y="4462408"/>
              <a:ext cx="1024521" cy="555092"/>
            </a:xfrm>
            <a:prstGeom prst="rect">
              <a:avLst/>
            </a:prstGeom>
            <a:solidFill>
              <a:srgbClr val="5B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785DB1E4-CBE3-4E05-A927-4415C9B9BF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26816" y="3836379"/>
              <a:ext cx="213360" cy="333084"/>
            </a:xfrm>
            <a:custGeom>
              <a:avLst/>
              <a:gdLst>
                <a:gd name="connsiteX0" fmla="*/ 463415 w 1066801"/>
                <a:gd name="connsiteY0" fmla="*/ 0 h 1665418"/>
                <a:gd name="connsiteX1" fmla="*/ 483750 w 1066801"/>
                <a:gd name="connsiteY1" fmla="*/ 9736 h 1665418"/>
                <a:gd name="connsiteX2" fmla="*/ 1066801 w 1066801"/>
                <a:gd name="connsiteY2" fmla="*/ 873961 h 1665418"/>
                <a:gd name="connsiteX3" fmla="*/ 679468 w 1066801"/>
                <a:gd name="connsiteY3" fmla="*/ 1610922 h 1665418"/>
                <a:gd name="connsiteX4" fmla="*/ 603386 w 1066801"/>
                <a:gd name="connsiteY4" fmla="*/ 1665418 h 1665418"/>
                <a:gd name="connsiteX5" fmla="*/ 583051 w 1066801"/>
                <a:gd name="connsiteY5" fmla="*/ 1655682 h 1665418"/>
                <a:gd name="connsiteX6" fmla="*/ 0 w 1066801"/>
                <a:gd name="connsiteY6" fmla="*/ 791457 h 1665418"/>
                <a:gd name="connsiteX7" fmla="*/ 387333 w 1066801"/>
                <a:gd name="connsiteY7" fmla="*/ 54496 h 1665418"/>
                <a:gd name="connsiteX8" fmla="*/ 463415 w 1066801"/>
                <a:gd name="connsiteY8" fmla="*/ 0 h 166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6801" h="1665418">
                  <a:moveTo>
                    <a:pt x="463415" y="0"/>
                  </a:moveTo>
                  <a:lnTo>
                    <a:pt x="483750" y="9736"/>
                  </a:lnTo>
                  <a:cubicBezTo>
                    <a:pt x="835521" y="197031"/>
                    <a:pt x="1066801" y="514210"/>
                    <a:pt x="1066801" y="873961"/>
                  </a:cubicBezTo>
                  <a:cubicBezTo>
                    <a:pt x="1066801" y="1161762"/>
                    <a:pt x="918782" y="1422317"/>
                    <a:pt x="679468" y="1610922"/>
                  </a:cubicBezTo>
                  <a:lnTo>
                    <a:pt x="603386" y="1665418"/>
                  </a:lnTo>
                  <a:lnTo>
                    <a:pt x="583051" y="1655682"/>
                  </a:lnTo>
                  <a:cubicBezTo>
                    <a:pt x="231280" y="1468388"/>
                    <a:pt x="0" y="1151208"/>
                    <a:pt x="0" y="791457"/>
                  </a:cubicBezTo>
                  <a:cubicBezTo>
                    <a:pt x="0" y="503656"/>
                    <a:pt x="148019" y="243101"/>
                    <a:pt x="387333" y="54496"/>
                  </a:cubicBezTo>
                  <a:lnTo>
                    <a:pt x="463415" y="0"/>
                  </a:lnTo>
                  <a:close/>
                </a:path>
              </a:pathLst>
            </a:custGeom>
            <a:solidFill>
              <a:srgbClr val="F3C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5375934E-0710-4E81-B173-50221558A078}"/>
                    </a:ext>
                  </a:extLst>
                </p:cNvPr>
                <p:cNvSpPr/>
                <p:nvPr/>
              </p:nvSpPr>
              <p:spPr>
                <a:xfrm>
                  <a:off x="299123" y="4036280"/>
                  <a:ext cx="183005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altLang="zh-CN" sz="2800" dirty="0">
                      <a:ea typeface="微软雅黑" panose="020B0503020204020204" pitchFamily="34" charset="-122"/>
                    </a:rPr>
                    <a:t> =</a:t>
                  </a:r>
                  <a:endParaRPr lang="zh-CN" altLang="en-US" sz="2800" dirty="0"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5375934E-0710-4E81-B173-50221558A0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123" y="4036280"/>
                  <a:ext cx="1830053" cy="523220"/>
                </a:xfrm>
                <a:prstGeom prst="rect">
                  <a:avLst/>
                </a:prstGeom>
                <a:blipFill>
                  <a:blip r:embed="rId2"/>
                  <a:stretch>
                    <a:fillRect t="-10465" r="-5667" b="-325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25481B8-22A1-4692-8B4A-4FE863765F34}"/>
              </a:ext>
            </a:extLst>
          </p:cNvPr>
          <p:cNvGrpSpPr/>
          <p:nvPr/>
        </p:nvGrpSpPr>
        <p:grpSpPr>
          <a:xfrm>
            <a:off x="216310" y="4540136"/>
            <a:ext cx="10993275" cy="1300799"/>
            <a:chOff x="141414" y="5433816"/>
            <a:chExt cx="10993275" cy="1300799"/>
          </a:xfrm>
        </p:grpSpPr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944B2FD2-CE33-4EAB-8455-1480934454BC}"/>
                </a:ext>
              </a:extLst>
            </p:cNvPr>
            <p:cNvGrpSpPr/>
            <p:nvPr/>
          </p:nvGrpSpPr>
          <p:grpSpPr>
            <a:xfrm>
              <a:off x="141414" y="5471463"/>
              <a:ext cx="9248750" cy="1250324"/>
              <a:chOff x="299123" y="5441261"/>
              <a:chExt cx="9248750" cy="1250324"/>
            </a:xfrm>
          </p:grpSpPr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378C0BDC-49F9-4E9C-967A-B607F3E657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29176" y="6031663"/>
                <a:ext cx="26766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FDB0F566-D55E-45C5-A656-A2DF8D6913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26816" y="6136493"/>
                <a:ext cx="1024521" cy="555092"/>
              </a:xfrm>
              <a:prstGeom prst="rect">
                <a:avLst/>
              </a:prstGeom>
              <a:solidFill>
                <a:srgbClr val="5B9B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24096E4A-E395-493D-9706-B700F56D8F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9342" y="5445448"/>
                <a:ext cx="473955" cy="452875"/>
              </a:xfrm>
              <a:custGeom>
                <a:avLst/>
                <a:gdLst>
                  <a:gd name="connsiteX0" fmla="*/ 1322439 w 2181463"/>
                  <a:gd name="connsiteY0" fmla="*/ 0 h 2084440"/>
                  <a:gd name="connsiteX1" fmla="*/ 1952792 w 2181463"/>
                  <a:gd name="connsiteY1" fmla="*/ 125790 h 2084440"/>
                  <a:gd name="connsiteX2" fmla="*/ 2041492 w 2181463"/>
                  <a:gd name="connsiteY2" fmla="*/ 168259 h 2084440"/>
                  <a:gd name="connsiteX3" fmla="*/ 1965410 w 2181463"/>
                  <a:gd name="connsiteY3" fmla="*/ 222755 h 2084440"/>
                  <a:gd name="connsiteX4" fmla="*/ 1578077 w 2181463"/>
                  <a:gd name="connsiteY4" fmla="*/ 959716 h 2084440"/>
                  <a:gd name="connsiteX5" fmla="*/ 2161128 w 2181463"/>
                  <a:gd name="connsiteY5" fmla="*/ 1823941 h 2084440"/>
                  <a:gd name="connsiteX6" fmla="*/ 2181463 w 2181463"/>
                  <a:gd name="connsiteY6" fmla="*/ 1833677 h 2084440"/>
                  <a:gd name="connsiteX7" fmla="*/ 2163633 w 2181463"/>
                  <a:gd name="connsiteY7" fmla="*/ 1846448 h 2084440"/>
                  <a:gd name="connsiteX8" fmla="*/ 1322439 w 2181463"/>
                  <a:gd name="connsiteY8" fmla="*/ 2084440 h 2084440"/>
                  <a:gd name="connsiteX9" fmla="*/ 0 w 2181463"/>
                  <a:gd name="connsiteY9" fmla="*/ 1042220 h 2084440"/>
                  <a:gd name="connsiteX10" fmla="*/ 1322439 w 2181463"/>
                  <a:gd name="connsiteY10" fmla="*/ 0 h 2084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1463" h="2084440">
                    <a:moveTo>
                      <a:pt x="1322439" y="0"/>
                    </a:moveTo>
                    <a:cubicBezTo>
                      <a:pt x="1550677" y="0"/>
                      <a:pt x="1765411" y="45568"/>
                      <a:pt x="1952792" y="125790"/>
                    </a:cubicBezTo>
                    <a:lnTo>
                      <a:pt x="2041492" y="168259"/>
                    </a:lnTo>
                    <a:lnTo>
                      <a:pt x="1965410" y="222755"/>
                    </a:lnTo>
                    <a:cubicBezTo>
                      <a:pt x="1726096" y="411360"/>
                      <a:pt x="1578077" y="671915"/>
                      <a:pt x="1578077" y="959716"/>
                    </a:cubicBezTo>
                    <a:cubicBezTo>
                      <a:pt x="1578077" y="1319467"/>
                      <a:pt x="1809357" y="1636647"/>
                      <a:pt x="2161128" y="1823941"/>
                    </a:cubicBezTo>
                    <a:lnTo>
                      <a:pt x="2181463" y="1833677"/>
                    </a:lnTo>
                    <a:lnTo>
                      <a:pt x="2163633" y="1846448"/>
                    </a:lnTo>
                    <a:cubicBezTo>
                      <a:pt x="1935038" y="1995127"/>
                      <a:pt x="1641973" y="2084440"/>
                      <a:pt x="1322439" y="2084440"/>
                    </a:cubicBezTo>
                    <a:cubicBezTo>
                      <a:pt x="592076" y="2084440"/>
                      <a:pt x="0" y="1617822"/>
                      <a:pt x="0" y="1042220"/>
                    </a:cubicBezTo>
                    <a:cubicBezTo>
                      <a:pt x="0" y="466618"/>
                      <a:pt x="592076" y="0"/>
                      <a:pt x="1322439" y="0"/>
                    </a:cubicBezTo>
                    <a:close/>
                  </a:path>
                </a:pathLst>
              </a:custGeom>
              <a:solidFill>
                <a:srgbClr val="DED5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42ACDC61-2C26-459F-A0A1-3E76511440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36364" y="5505343"/>
                <a:ext cx="213360" cy="333084"/>
              </a:xfrm>
              <a:custGeom>
                <a:avLst/>
                <a:gdLst>
                  <a:gd name="connsiteX0" fmla="*/ 463415 w 1066801"/>
                  <a:gd name="connsiteY0" fmla="*/ 0 h 1665418"/>
                  <a:gd name="connsiteX1" fmla="*/ 483750 w 1066801"/>
                  <a:gd name="connsiteY1" fmla="*/ 9736 h 1665418"/>
                  <a:gd name="connsiteX2" fmla="*/ 1066801 w 1066801"/>
                  <a:gd name="connsiteY2" fmla="*/ 873961 h 1665418"/>
                  <a:gd name="connsiteX3" fmla="*/ 679468 w 1066801"/>
                  <a:gd name="connsiteY3" fmla="*/ 1610922 h 1665418"/>
                  <a:gd name="connsiteX4" fmla="*/ 603386 w 1066801"/>
                  <a:gd name="connsiteY4" fmla="*/ 1665418 h 1665418"/>
                  <a:gd name="connsiteX5" fmla="*/ 583051 w 1066801"/>
                  <a:gd name="connsiteY5" fmla="*/ 1655682 h 1665418"/>
                  <a:gd name="connsiteX6" fmla="*/ 0 w 1066801"/>
                  <a:gd name="connsiteY6" fmla="*/ 791457 h 1665418"/>
                  <a:gd name="connsiteX7" fmla="*/ 387333 w 1066801"/>
                  <a:gd name="connsiteY7" fmla="*/ 54496 h 1665418"/>
                  <a:gd name="connsiteX8" fmla="*/ 463415 w 1066801"/>
                  <a:gd name="connsiteY8" fmla="*/ 0 h 1665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6801" h="1665418">
                    <a:moveTo>
                      <a:pt x="463415" y="0"/>
                    </a:moveTo>
                    <a:lnTo>
                      <a:pt x="483750" y="9736"/>
                    </a:lnTo>
                    <a:cubicBezTo>
                      <a:pt x="835521" y="197031"/>
                      <a:pt x="1066801" y="514210"/>
                      <a:pt x="1066801" y="873961"/>
                    </a:cubicBezTo>
                    <a:cubicBezTo>
                      <a:pt x="1066801" y="1161762"/>
                      <a:pt x="918782" y="1422317"/>
                      <a:pt x="679468" y="1610922"/>
                    </a:cubicBezTo>
                    <a:lnTo>
                      <a:pt x="603386" y="1665418"/>
                    </a:lnTo>
                    <a:lnTo>
                      <a:pt x="583051" y="1655682"/>
                    </a:lnTo>
                    <a:cubicBezTo>
                      <a:pt x="231280" y="1468388"/>
                      <a:pt x="0" y="1151208"/>
                      <a:pt x="0" y="791457"/>
                    </a:cubicBezTo>
                    <a:cubicBezTo>
                      <a:pt x="0" y="503656"/>
                      <a:pt x="148019" y="243101"/>
                      <a:pt x="387333" y="54496"/>
                    </a:cubicBezTo>
                    <a:lnTo>
                      <a:pt x="463415" y="0"/>
                    </a:lnTo>
                    <a:close/>
                  </a:path>
                </a:pathLst>
              </a:custGeom>
              <a:solidFill>
                <a:srgbClr val="F3C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37880CCA-0D7D-4E0D-9422-2E021A1C450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65158" y="5484861"/>
                <a:ext cx="436293" cy="416888"/>
              </a:xfrm>
              <a:custGeom>
                <a:avLst/>
                <a:gdLst>
                  <a:gd name="connsiteX0" fmla="*/ 859024 w 2181463"/>
                  <a:gd name="connsiteY0" fmla="*/ 0 h 2084440"/>
                  <a:gd name="connsiteX1" fmla="*/ 2181463 w 2181463"/>
                  <a:gd name="connsiteY1" fmla="*/ 1042220 h 2084440"/>
                  <a:gd name="connsiteX2" fmla="*/ 859024 w 2181463"/>
                  <a:gd name="connsiteY2" fmla="*/ 2084440 h 2084440"/>
                  <a:gd name="connsiteX3" fmla="*/ 228671 w 2181463"/>
                  <a:gd name="connsiteY3" fmla="*/ 1958650 h 2084440"/>
                  <a:gd name="connsiteX4" fmla="*/ 139971 w 2181463"/>
                  <a:gd name="connsiteY4" fmla="*/ 1916181 h 2084440"/>
                  <a:gd name="connsiteX5" fmla="*/ 216053 w 2181463"/>
                  <a:gd name="connsiteY5" fmla="*/ 1861685 h 2084440"/>
                  <a:gd name="connsiteX6" fmla="*/ 603386 w 2181463"/>
                  <a:gd name="connsiteY6" fmla="*/ 1124724 h 2084440"/>
                  <a:gd name="connsiteX7" fmla="*/ 20335 w 2181463"/>
                  <a:gd name="connsiteY7" fmla="*/ 260499 h 2084440"/>
                  <a:gd name="connsiteX8" fmla="*/ 0 w 2181463"/>
                  <a:gd name="connsiteY8" fmla="*/ 250763 h 2084440"/>
                  <a:gd name="connsiteX9" fmla="*/ 17830 w 2181463"/>
                  <a:gd name="connsiteY9" fmla="*/ 237992 h 2084440"/>
                  <a:gd name="connsiteX10" fmla="*/ 859024 w 2181463"/>
                  <a:gd name="connsiteY10" fmla="*/ 0 h 2084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1463" h="2084440">
                    <a:moveTo>
                      <a:pt x="859024" y="0"/>
                    </a:moveTo>
                    <a:cubicBezTo>
                      <a:pt x="1589387" y="0"/>
                      <a:pt x="2181463" y="466618"/>
                      <a:pt x="2181463" y="1042220"/>
                    </a:cubicBezTo>
                    <a:cubicBezTo>
                      <a:pt x="2181463" y="1617822"/>
                      <a:pt x="1589387" y="2084440"/>
                      <a:pt x="859024" y="2084440"/>
                    </a:cubicBezTo>
                    <a:cubicBezTo>
                      <a:pt x="630786" y="2084440"/>
                      <a:pt x="416052" y="2038872"/>
                      <a:pt x="228671" y="1958650"/>
                    </a:cubicBezTo>
                    <a:lnTo>
                      <a:pt x="139971" y="1916181"/>
                    </a:lnTo>
                    <a:lnTo>
                      <a:pt x="216053" y="1861685"/>
                    </a:lnTo>
                    <a:cubicBezTo>
                      <a:pt x="455367" y="1673080"/>
                      <a:pt x="603386" y="1412525"/>
                      <a:pt x="603386" y="1124724"/>
                    </a:cubicBezTo>
                    <a:cubicBezTo>
                      <a:pt x="603386" y="764973"/>
                      <a:pt x="372106" y="447794"/>
                      <a:pt x="20335" y="260499"/>
                    </a:cubicBezTo>
                    <a:lnTo>
                      <a:pt x="0" y="250763"/>
                    </a:lnTo>
                    <a:lnTo>
                      <a:pt x="17830" y="237992"/>
                    </a:lnTo>
                    <a:cubicBezTo>
                      <a:pt x="246425" y="89314"/>
                      <a:pt x="539490" y="0"/>
                      <a:pt x="859024" y="0"/>
                    </a:cubicBezTo>
                    <a:close/>
                  </a:path>
                </a:pathLst>
              </a:custGeom>
              <a:solidFill>
                <a:srgbClr val="A8EFC6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矩形 53">
                    <a:extLst>
                      <a:ext uri="{FF2B5EF4-FFF2-40B4-BE49-F238E27FC236}">
                        <a16:creationId xmlns:a16="http://schemas.microsoft.com/office/drawing/2014/main" id="{E4940D36-693C-4BAC-A6C2-0ED12F77E1BF}"/>
                      </a:ext>
                    </a:extLst>
                  </p:cNvPr>
                  <p:cNvSpPr/>
                  <p:nvPr/>
                </p:nvSpPr>
                <p:spPr>
                  <a:xfrm>
                    <a:off x="299123" y="5761788"/>
                    <a:ext cx="9248750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altLang="zh-CN" sz="2800" dirty="0">
                        <a:ea typeface="微软雅黑" panose="020B0503020204020204" pitchFamily="34" charset="-122"/>
                      </a:rPr>
                      <a:t> =                                     =                         +                        -</a:t>
                    </a:r>
                    <a:endParaRPr lang="zh-CN" altLang="en-US" sz="2800" dirty="0"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54" name="矩形 53">
                    <a:extLst>
                      <a:ext uri="{FF2B5EF4-FFF2-40B4-BE49-F238E27FC236}">
                        <a16:creationId xmlns:a16="http://schemas.microsoft.com/office/drawing/2014/main" id="{E4940D36-693C-4BAC-A6C2-0ED12F77E1B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9123" y="5761788"/>
                    <a:ext cx="9248750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11765" r="-1252" b="-3411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7211BA7A-7B8A-4727-9DBC-626BCBECECA9}"/>
                  </a:ext>
                </a:extLst>
              </p:cNvPr>
              <p:cNvSpPr txBox="1"/>
              <p:nvPr/>
            </p:nvSpPr>
            <p:spPr>
              <a:xfrm>
                <a:off x="2728485" y="5441261"/>
                <a:ext cx="11977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>
                    <a:ea typeface="微软雅黑" panose="020B0503020204020204" pitchFamily="34" charset="-122"/>
                  </a:rPr>
                  <a:t>+        +</a:t>
                </a:r>
                <a:endParaRPr lang="zh-CN" altLang="en-US" sz="2800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BB4EC5FF-F2AE-4996-8B75-DFEBDAA058CB}"/>
                </a:ext>
              </a:extLst>
            </p:cNvPr>
            <p:cNvGrpSpPr/>
            <p:nvPr/>
          </p:nvGrpSpPr>
          <p:grpSpPr>
            <a:xfrm>
              <a:off x="5243299" y="5433816"/>
              <a:ext cx="1632348" cy="1292083"/>
              <a:chOff x="5708878" y="5394403"/>
              <a:chExt cx="1632348" cy="1292083"/>
            </a:xfrm>
          </p:grpSpPr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DC8B9533-823F-45B3-AF9B-05BE5A138E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878" y="6022452"/>
                <a:ext cx="163234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44A2A5F3-AEB6-40A5-943B-CC8809ABB3F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75107" y="6131394"/>
                <a:ext cx="1024521" cy="555092"/>
              </a:xfrm>
              <a:prstGeom prst="rect">
                <a:avLst/>
              </a:prstGeom>
              <a:solidFill>
                <a:srgbClr val="5B9B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任意多边形: 形状 66">
                <a:extLst>
                  <a:ext uri="{FF2B5EF4-FFF2-40B4-BE49-F238E27FC236}">
                    <a16:creationId xmlns:a16="http://schemas.microsoft.com/office/drawing/2014/main" id="{514C0857-F27C-4FA2-84D8-4380A61F27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49044" y="5436237"/>
                <a:ext cx="473955" cy="452875"/>
              </a:xfrm>
              <a:custGeom>
                <a:avLst/>
                <a:gdLst>
                  <a:gd name="connsiteX0" fmla="*/ 1322439 w 2181463"/>
                  <a:gd name="connsiteY0" fmla="*/ 0 h 2084440"/>
                  <a:gd name="connsiteX1" fmla="*/ 1952792 w 2181463"/>
                  <a:gd name="connsiteY1" fmla="*/ 125790 h 2084440"/>
                  <a:gd name="connsiteX2" fmla="*/ 2041492 w 2181463"/>
                  <a:gd name="connsiteY2" fmla="*/ 168259 h 2084440"/>
                  <a:gd name="connsiteX3" fmla="*/ 1965410 w 2181463"/>
                  <a:gd name="connsiteY3" fmla="*/ 222755 h 2084440"/>
                  <a:gd name="connsiteX4" fmla="*/ 1578077 w 2181463"/>
                  <a:gd name="connsiteY4" fmla="*/ 959716 h 2084440"/>
                  <a:gd name="connsiteX5" fmla="*/ 2161128 w 2181463"/>
                  <a:gd name="connsiteY5" fmla="*/ 1823941 h 2084440"/>
                  <a:gd name="connsiteX6" fmla="*/ 2181463 w 2181463"/>
                  <a:gd name="connsiteY6" fmla="*/ 1833677 h 2084440"/>
                  <a:gd name="connsiteX7" fmla="*/ 2163633 w 2181463"/>
                  <a:gd name="connsiteY7" fmla="*/ 1846448 h 2084440"/>
                  <a:gd name="connsiteX8" fmla="*/ 1322439 w 2181463"/>
                  <a:gd name="connsiteY8" fmla="*/ 2084440 h 2084440"/>
                  <a:gd name="connsiteX9" fmla="*/ 0 w 2181463"/>
                  <a:gd name="connsiteY9" fmla="*/ 1042220 h 2084440"/>
                  <a:gd name="connsiteX10" fmla="*/ 1322439 w 2181463"/>
                  <a:gd name="connsiteY10" fmla="*/ 0 h 2084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1463" h="2084440">
                    <a:moveTo>
                      <a:pt x="1322439" y="0"/>
                    </a:moveTo>
                    <a:cubicBezTo>
                      <a:pt x="1550677" y="0"/>
                      <a:pt x="1765411" y="45568"/>
                      <a:pt x="1952792" y="125790"/>
                    </a:cubicBezTo>
                    <a:lnTo>
                      <a:pt x="2041492" y="168259"/>
                    </a:lnTo>
                    <a:lnTo>
                      <a:pt x="1965410" y="222755"/>
                    </a:lnTo>
                    <a:cubicBezTo>
                      <a:pt x="1726096" y="411360"/>
                      <a:pt x="1578077" y="671915"/>
                      <a:pt x="1578077" y="959716"/>
                    </a:cubicBezTo>
                    <a:cubicBezTo>
                      <a:pt x="1578077" y="1319467"/>
                      <a:pt x="1809357" y="1636647"/>
                      <a:pt x="2161128" y="1823941"/>
                    </a:cubicBezTo>
                    <a:lnTo>
                      <a:pt x="2181463" y="1833677"/>
                    </a:lnTo>
                    <a:lnTo>
                      <a:pt x="2163633" y="1846448"/>
                    </a:lnTo>
                    <a:cubicBezTo>
                      <a:pt x="1935038" y="1995127"/>
                      <a:pt x="1641973" y="2084440"/>
                      <a:pt x="1322439" y="2084440"/>
                    </a:cubicBezTo>
                    <a:cubicBezTo>
                      <a:pt x="592076" y="2084440"/>
                      <a:pt x="0" y="1617822"/>
                      <a:pt x="0" y="1042220"/>
                    </a:cubicBezTo>
                    <a:cubicBezTo>
                      <a:pt x="0" y="466618"/>
                      <a:pt x="592076" y="0"/>
                      <a:pt x="1322439" y="0"/>
                    </a:cubicBezTo>
                    <a:close/>
                  </a:path>
                </a:pathLst>
              </a:custGeom>
              <a:solidFill>
                <a:srgbClr val="DED5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3B8AA7AD-B7D3-49CF-AF36-E67CA1A468D5}"/>
                  </a:ext>
                </a:extLst>
              </p:cNvPr>
              <p:cNvSpPr txBox="1"/>
              <p:nvPr/>
            </p:nvSpPr>
            <p:spPr>
              <a:xfrm>
                <a:off x="6322999" y="5394403"/>
                <a:ext cx="10182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>
                    <a:ea typeface="微软雅黑" panose="020B0503020204020204" pitchFamily="34" charset="-122"/>
                  </a:rPr>
                  <a:t>+        </a:t>
                </a:r>
                <a:endParaRPr lang="zh-CN" altLang="en-US" sz="28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任意多边形: 形状 74">
                <a:extLst>
                  <a:ext uri="{FF2B5EF4-FFF2-40B4-BE49-F238E27FC236}">
                    <a16:creationId xmlns:a16="http://schemas.microsoft.com/office/drawing/2014/main" id="{79CBDE9D-6173-4D68-BB7C-9904128493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62721" y="5517552"/>
                <a:ext cx="213360" cy="333084"/>
              </a:xfrm>
              <a:custGeom>
                <a:avLst/>
                <a:gdLst>
                  <a:gd name="connsiteX0" fmla="*/ 463415 w 1066801"/>
                  <a:gd name="connsiteY0" fmla="*/ 0 h 1665418"/>
                  <a:gd name="connsiteX1" fmla="*/ 483750 w 1066801"/>
                  <a:gd name="connsiteY1" fmla="*/ 9736 h 1665418"/>
                  <a:gd name="connsiteX2" fmla="*/ 1066801 w 1066801"/>
                  <a:gd name="connsiteY2" fmla="*/ 873961 h 1665418"/>
                  <a:gd name="connsiteX3" fmla="*/ 679468 w 1066801"/>
                  <a:gd name="connsiteY3" fmla="*/ 1610922 h 1665418"/>
                  <a:gd name="connsiteX4" fmla="*/ 603386 w 1066801"/>
                  <a:gd name="connsiteY4" fmla="*/ 1665418 h 1665418"/>
                  <a:gd name="connsiteX5" fmla="*/ 583051 w 1066801"/>
                  <a:gd name="connsiteY5" fmla="*/ 1655682 h 1665418"/>
                  <a:gd name="connsiteX6" fmla="*/ 0 w 1066801"/>
                  <a:gd name="connsiteY6" fmla="*/ 791457 h 1665418"/>
                  <a:gd name="connsiteX7" fmla="*/ 387333 w 1066801"/>
                  <a:gd name="connsiteY7" fmla="*/ 54496 h 1665418"/>
                  <a:gd name="connsiteX8" fmla="*/ 463415 w 1066801"/>
                  <a:gd name="connsiteY8" fmla="*/ 0 h 1665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6801" h="1665418">
                    <a:moveTo>
                      <a:pt x="463415" y="0"/>
                    </a:moveTo>
                    <a:lnTo>
                      <a:pt x="483750" y="9736"/>
                    </a:lnTo>
                    <a:cubicBezTo>
                      <a:pt x="835521" y="197031"/>
                      <a:pt x="1066801" y="514210"/>
                      <a:pt x="1066801" y="873961"/>
                    </a:cubicBezTo>
                    <a:cubicBezTo>
                      <a:pt x="1066801" y="1161762"/>
                      <a:pt x="918782" y="1422317"/>
                      <a:pt x="679468" y="1610922"/>
                    </a:cubicBezTo>
                    <a:lnTo>
                      <a:pt x="603386" y="1665418"/>
                    </a:lnTo>
                    <a:lnTo>
                      <a:pt x="583051" y="1655682"/>
                    </a:lnTo>
                    <a:cubicBezTo>
                      <a:pt x="231280" y="1468388"/>
                      <a:pt x="0" y="1151208"/>
                      <a:pt x="0" y="791457"/>
                    </a:cubicBezTo>
                    <a:cubicBezTo>
                      <a:pt x="0" y="503656"/>
                      <a:pt x="148019" y="243101"/>
                      <a:pt x="387333" y="54496"/>
                    </a:cubicBezTo>
                    <a:lnTo>
                      <a:pt x="463415" y="0"/>
                    </a:lnTo>
                    <a:close/>
                  </a:path>
                </a:pathLst>
              </a:custGeom>
              <a:solidFill>
                <a:srgbClr val="F3C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4D604D0E-6F44-4021-9318-EF98A31AA886}"/>
                </a:ext>
              </a:extLst>
            </p:cNvPr>
            <p:cNvGrpSpPr/>
            <p:nvPr/>
          </p:nvGrpSpPr>
          <p:grpSpPr>
            <a:xfrm>
              <a:off x="7349602" y="5438374"/>
              <a:ext cx="1632348" cy="1292083"/>
              <a:chOff x="7933536" y="5334598"/>
              <a:chExt cx="1632348" cy="1292083"/>
            </a:xfrm>
          </p:grpSpPr>
          <p:sp>
            <p:nvSpPr>
              <p:cNvPr id="68" name="任意多边形: 形状 67">
                <a:extLst>
                  <a:ext uri="{FF2B5EF4-FFF2-40B4-BE49-F238E27FC236}">
                    <a16:creationId xmlns:a16="http://schemas.microsoft.com/office/drawing/2014/main" id="{F623572A-DBFC-4468-BF45-7415527C7D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49715" y="5417004"/>
                <a:ext cx="436293" cy="416888"/>
              </a:xfrm>
              <a:custGeom>
                <a:avLst/>
                <a:gdLst>
                  <a:gd name="connsiteX0" fmla="*/ 859024 w 2181463"/>
                  <a:gd name="connsiteY0" fmla="*/ 0 h 2084440"/>
                  <a:gd name="connsiteX1" fmla="*/ 2181463 w 2181463"/>
                  <a:gd name="connsiteY1" fmla="*/ 1042220 h 2084440"/>
                  <a:gd name="connsiteX2" fmla="*/ 859024 w 2181463"/>
                  <a:gd name="connsiteY2" fmla="*/ 2084440 h 2084440"/>
                  <a:gd name="connsiteX3" fmla="*/ 228671 w 2181463"/>
                  <a:gd name="connsiteY3" fmla="*/ 1958650 h 2084440"/>
                  <a:gd name="connsiteX4" fmla="*/ 139971 w 2181463"/>
                  <a:gd name="connsiteY4" fmla="*/ 1916181 h 2084440"/>
                  <a:gd name="connsiteX5" fmla="*/ 216053 w 2181463"/>
                  <a:gd name="connsiteY5" fmla="*/ 1861685 h 2084440"/>
                  <a:gd name="connsiteX6" fmla="*/ 603386 w 2181463"/>
                  <a:gd name="connsiteY6" fmla="*/ 1124724 h 2084440"/>
                  <a:gd name="connsiteX7" fmla="*/ 20335 w 2181463"/>
                  <a:gd name="connsiteY7" fmla="*/ 260499 h 2084440"/>
                  <a:gd name="connsiteX8" fmla="*/ 0 w 2181463"/>
                  <a:gd name="connsiteY8" fmla="*/ 250763 h 2084440"/>
                  <a:gd name="connsiteX9" fmla="*/ 17830 w 2181463"/>
                  <a:gd name="connsiteY9" fmla="*/ 237992 h 2084440"/>
                  <a:gd name="connsiteX10" fmla="*/ 859024 w 2181463"/>
                  <a:gd name="connsiteY10" fmla="*/ 0 h 2084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1463" h="2084440">
                    <a:moveTo>
                      <a:pt x="859024" y="0"/>
                    </a:moveTo>
                    <a:cubicBezTo>
                      <a:pt x="1589387" y="0"/>
                      <a:pt x="2181463" y="466618"/>
                      <a:pt x="2181463" y="1042220"/>
                    </a:cubicBezTo>
                    <a:cubicBezTo>
                      <a:pt x="2181463" y="1617822"/>
                      <a:pt x="1589387" y="2084440"/>
                      <a:pt x="859024" y="2084440"/>
                    </a:cubicBezTo>
                    <a:cubicBezTo>
                      <a:pt x="630786" y="2084440"/>
                      <a:pt x="416052" y="2038872"/>
                      <a:pt x="228671" y="1958650"/>
                    </a:cubicBezTo>
                    <a:lnTo>
                      <a:pt x="139971" y="1916181"/>
                    </a:lnTo>
                    <a:lnTo>
                      <a:pt x="216053" y="1861685"/>
                    </a:lnTo>
                    <a:cubicBezTo>
                      <a:pt x="455367" y="1673080"/>
                      <a:pt x="603386" y="1412525"/>
                      <a:pt x="603386" y="1124724"/>
                    </a:cubicBezTo>
                    <a:cubicBezTo>
                      <a:pt x="603386" y="764973"/>
                      <a:pt x="372106" y="447794"/>
                      <a:pt x="20335" y="260499"/>
                    </a:cubicBezTo>
                    <a:lnTo>
                      <a:pt x="0" y="250763"/>
                    </a:lnTo>
                    <a:lnTo>
                      <a:pt x="17830" y="237992"/>
                    </a:lnTo>
                    <a:cubicBezTo>
                      <a:pt x="246425" y="89314"/>
                      <a:pt x="539490" y="0"/>
                      <a:pt x="859024" y="0"/>
                    </a:cubicBezTo>
                    <a:close/>
                  </a:path>
                </a:pathLst>
              </a:custGeom>
              <a:solidFill>
                <a:srgbClr val="A8EFC6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D0B582B1-DA8F-40CE-B354-05F2DE58A197}"/>
                  </a:ext>
                </a:extLst>
              </p:cNvPr>
              <p:cNvGrpSpPr/>
              <p:nvPr/>
            </p:nvGrpSpPr>
            <p:grpSpPr>
              <a:xfrm>
                <a:off x="7933536" y="5334598"/>
                <a:ext cx="1632348" cy="1292083"/>
                <a:chOff x="5708878" y="5394403"/>
                <a:chExt cx="1632348" cy="1292083"/>
              </a:xfrm>
            </p:grpSpPr>
            <p:cxnSp>
              <p:nvCxnSpPr>
                <p:cNvPr id="77" name="直接连接符 76">
                  <a:extLst>
                    <a:ext uri="{FF2B5EF4-FFF2-40B4-BE49-F238E27FC236}">
                      <a16:creationId xmlns:a16="http://schemas.microsoft.com/office/drawing/2014/main" id="{BFCCD057-95F0-422D-A068-8EB069EAAF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08878" y="6022452"/>
                  <a:ext cx="163234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矩形 77">
                  <a:extLst>
                    <a:ext uri="{FF2B5EF4-FFF2-40B4-BE49-F238E27FC236}">
                      <a16:creationId xmlns:a16="http://schemas.microsoft.com/office/drawing/2014/main" id="{A693F882-AA25-4E4A-94FF-50230BF2961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75107" y="6131394"/>
                  <a:ext cx="1024521" cy="555092"/>
                </a:xfrm>
                <a:prstGeom prst="rect">
                  <a:avLst/>
                </a:prstGeom>
                <a:solidFill>
                  <a:srgbClr val="5B9B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CA889842-5E8F-452D-B208-EE162478E6ED}"/>
                    </a:ext>
                  </a:extLst>
                </p:cNvPr>
                <p:cNvSpPr txBox="1"/>
                <p:nvPr/>
              </p:nvSpPr>
              <p:spPr>
                <a:xfrm>
                  <a:off x="6322999" y="5394403"/>
                  <a:ext cx="101822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800" dirty="0">
                      <a:ea typeface="微软雅黑" panose="020B0503020204020204" pitchFamily="34" charset="-122"/>
                    </a:rPr>
                    <a:t>+        </a:t>
                  </a:r>
                  <a:endParaRPr lang="zh-CN" altLang="en-US" sz="2800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1" name="任意多边形: 形状 80">
                  <a:extLst>
                    <a:ext uri="{FF2B5EF4-FFF2-40B4-BE49-F238E27FC236}">
                      <a16:creationId xmlns:a16="http://schemas.microsoft.com/office/drawing/2014/main" id="{06ED2640-25FE-4C18-B093-2E558AFA993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31821" y="5518711"/>
                  <a:ext cx="213360" cy="333084"/>
                </a:xfrm>
                <a:custGeom>
                  <a:avLst/>
                  <a:gdLst>
                    <a:gd name="connsiteX0" fmla="*/ 463415 w 1066801"/>
                    <a:gd name="connsiteY0" fmla="*/ 0 h 1665418"/>
                    <a:gd name="connsiteX1" fmla="*/ 483750 w 1066801"/>
                    <a:gd name="connsiteY1" fmla="*/ 9736 h 1665418"/>
                    <a:gd name="connsiteX2" fmla="*/ 1066801 w 1066801"/>
                    <a:gd name="connsiteY2" fmla="*/ 873961 h 1665418"/>
                    <a:gd name="connsiteX3" fmla="*/ 679468 w 1066801"/>
                    <a:gd name="connsiteY3" fmla="*/ 1610922 h 1665418"/>
                    <a:gd name="connsiteX4" fmla="*/ 603386 w 1066801"/>
                    <a:gd name="connsiteY4" fmla="*/ 1665418 h 1665418"/>
                    <a:gd name="connsiteX5" fmla="*/ 583051 w 1066801"/>
                    <a:gd name="connsiteY5" fmla="*/ 1655682 h 1665418"/>
                    <a:gd name="connsiteX6" fmla="*/ 0 w 1066801"/>
                    <a:gd name="connsiteY6" fmla="*/ 791457 h 1665418"/>
                    <a:gd name="connsiteX7" fmla="*/ 387333 w 1066801"/>
                    <a:gd name="connsiteY7" fmla="*/ 54496 h 1665418"/>
                    <a:gd name="connsiteX8" fmla="*/ 463415 w 1066801"/>
                    <a:gd name="connsiteY8" fmla="*/ 0 h 1665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66801" h="1665418">
                      <a:moveTo>
                        <a:pt x="463415" y="0"/>
                      </a:moveTo>
                      <a:lnTo>
                        <a:pt x="483750" y="9736"/>
                      </a:lnTo>
                      <a:cubicBezTo>
                        <a:pt x="835521" y="197031"/>
                        <a:pt x="1066801" y="514210"/>
                        <a:pt x="1066801" y="873961"/>
                      </a:cubicBezTo>
                      <a:cubicBezTo>
                        <a:pt x="1066801" y="1161762"/>
                        <a:pt x="918782" y="1422317"/>
                        <a:pt x="679468" y="1610922"/>
                      </a:cubicBezTo>
                      <a:lnTo>
                        <a:pt x="603386" y="1665418"/>
                      </a:lnTo>
                      <a:lnTo>
                        <a:pt x="583051" y="1655682"/>
                      </a:lnTo>
                      <a:cubicBezTo>
                        <a:pt x="231280" y="1468388"/>
                        <a:pt x="0" y="1151208"/>
                        <a:pt x="0" y="791457"/>
                      </a:cubicBezTo>
                      <a:cubicBezTo>
                        <a:pt x="0" y="503656"/>
                        <a:pt x="148019" y="243101"/>
                        <a:pt x="387333" y="54496"/>
                      </a:cubicBezTo>
                      <a:lnTo>
                        <a:pt x="463415" y="0"/>
                      </a:lnTo>
                      <a:close/>
                    </a:path>
                  </a:pathLst>
                </a:custGeom>
                <a:solidFill>
                  <a:srgbClr val="F3C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dirty="0">
                    <a:solidFill>
                      <a:schemeClr val="tx1"/>
                    </a:solidFill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1FE25F34-7C8E-4613-A669-5B266C0E29F6}"/>
                </a:ext>
              </a:extLst>
            </p:cNvPr>
            <p:cNvCxnSpPr>
              <a:cxnSpLocks/>
            </p:cNvCxnSpPr>
            <p:nvPr/>
          </p:nvCxnSpPr>
          <p:spPr>
            <a:xfrm>
              <a:off x="9389397" y="6033050"/>
              <a:ext cx="17452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71D91E1B-4F30-464C-BD72-5486BD483B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08272" y="6179523"/>
              <a:ext cx="1024521" cy="555092"/>
            </a:xfrm>
            <a:prstGeom prst="rect">
              <a:avLst/>
            </a:prstGeom>
            <a:solidFill>
              <a:srgbClr val="5B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1A36FB76-1CB1-4569-8636-8643E6DBDF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63016" y="5553494"/>
              <a:ext cx="213360" cy="333084"/>
            </a:xfrm>
            <a:custGeom>
              <a:avLst/>
              <a:gdLst>
                <a:gd name="connsiteX0" fmla="*/ 463415 w 1066801"/>
                <a:gd name="connsiteY0" fmla="*/ 0 h 1665418"/>
                <a:gd name="connsiteX1" fmla="*/ 483750 w 1066801"/>
                <a:gd name="connsiteY1" fmla="*/ 9736 h 1665418"/>
                <a:gd name="connsiteX2" fmla="*/ 1066801 w 1066801"/>
                <a:gd name="connsiteY2" fmla="*/ 873961 h 1665418"/>
                <a:gd name="connsiteX3" fmla="*/ 679468 w 1066801"/>
                <a:gd name="connsiteY3" fmla="*/ 1610922 h 1665418"/>
                <a:gd name="connsiteX4" fmla="*/ 603386 w 1066801"/>
                <a:gd name="connsiteY4" fmla="*/ 1665418 h 1665418"/>
                <a:gd name="connsiteX5" fmla="*/ 583051 w 1066801"/>
                <a:gd name="connsiteY5" fmla="*/ 1655682 h 1665418"/>
                <a:gd name="connsiteX6" fmla="*/ 0 w 1066801"/>
                <a:gd name="connsiteY6" fmla="*/ 791457 h 1665418"/>
                <a:gd name="connsiteX7" fmla="*/ 387333 w 1066801"/>
                <a:gd name="connsiteY7" fmla="*/ 54496 h 1665418"/>
                <a:gd name="connsiteX8" fmla="*/ 463415 w 1066801"/>
                <a:gd name="connsiteY8" fmla="*/ 0 h 166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6801" h="1665418">
                  <a:moveTo>
                    <a:pt x="463415" y="0"/>
                  </a:moveTo>
                  <a:lnTo>
                    <a:pt x="483750" y="9736"/>
                  </a:lnTo>
                  <a:cubicBezTo>
                    <a:pt x="835521" y="197031"/>
                    <a:pt x="1066801" y="514210"/>
                    <a:pt x="1066801" y="873961"/>
                  </a:cubicBezTo>
                  <a:cubicBezTo>
                    <a:pt x="1066801" y="1161762"/>
                    <a:pt x="918782" y="1422317"/>
                    <a:pt x="679468" y="1610922"/>
                  </a:cubicBezTo>
                  <a:lnTo>
                    <a:pt x="603386" y="1665418"/>
                  </a:lnTo>
                  <a:lnTo>
                    <a:pt x="583051" y="1655682"/>
                  </a:lnTo>
                  <a:cubicBezTo>
                    <a:pt x="231280" y="1468388"/>
                    <a:pt x="0" y="1151208"/>
                    <a:pt x="0" y="791457"/>
                  </a:cubicBezTo>
                  <a:cubicBezTo>
                    <a:pt x="0" y="503656"/>
                    <a:pt x="148019" y="243101"/>
                    <a:pt x="387333" y="54496"/>
                  </a:cubicBezTo>
                  <a:lnTo>
                    <a:pt x="463415" y="0"/>
                  </a:lnTo>
                  <a:close/>
                </a:path>
              </a:pathLst>
            </a:custGeom>
            <a:solidFill>
              <a:srgbClr val="F3C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E3C5DD1-4E25-4BAB-94C8-D484C622C88C}"/>
                  </a:ext>
                </a:extLst>
              </p:cNvPr>
              <p:cNvSpPr txBox="1"/>
              <p:nvPr/>
            </p:nvSpPr>
            <p:spPr>
              <a:xfrm>
                <a:off x="1653078" y="6034586"/>
                <a:ext cx="404226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⋂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E3C5DD1-4E25-4BAB-94C8-D484C622C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078" y="6034586"/>
                <a:ext cx="404226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E2658EE0-925D-46BE-A4B1-3DEF9FED5F9A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688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目录</a:t>
            </a:r>
            <a:endParaRPr lang="en-US" altLang="zh-CN" sz="3200" b="1" dirty="0">
              <a:solidFill>
                <a:srgbClr val="0A05DF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355" y="1280546"/>
            <a:ext cx="11301490" cy="2832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导数与积分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概率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向量与矩阵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最优化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F88B2E-251A-48AA-86AF-33B6DA36162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208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59911" y="36823"/>
            <a:ext cx="761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ea typeface="微软雅黑" panose="020B0503020204020204" pitchFamily="34" charset="-122"/>
              </a:rPr>
              <a:t>概率：文氏图</a:t>
            </a:r>
            <a:endParaRPr lang="en-US" altLang="zh-CN" sz="3600" b="1" dirty="0">
              <a:solidFill>
                <a:srgbClr val="0A05DF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B126110-C79E-4804-AAA8-353DBA97D0F7}"/>
              </a:ext>
            </a:extLst>
          </p:cNvPr>
          <p:cNvGrpSpPr/>
          <p:nvPr/>
        </p:nvGrpSpPr>
        <p:grpSpPr>
          <a:xfrm>
            <a:off x="6847090" y="1002615"/>
            <a:ext cx="5122606" cy="2775459"/>
            <a:chOff x="7000568" y="1523402"/>
            <a:chExt cx="5122606" cy="2775459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3E3B5F4-CE78-41B7-A31D-9D831BDC349B}"/>
                </a:ext>
              </a:extLst>
            </p:cNvPr>
            <p:cNvSpPr/>
            <p:nvPr/>
          </p:nvSpPr>
          <p:spPr>
            <a:xfrm>
              <a:off x="7000568" y="1523402"/>
              <a:ext cx="5122606" cy="2775459"/>
            </a:xfrm>
            <a:prstGeom prst="rect">
              <a:avLst/>
            </a:prstGeom>
            <a:solidFill>
              <a:srgbClr val="5B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A9EC563-BC44-43E7-9FE3-46041F91C7DA}"/>
                </a:ext>
              </a:extLst>
            </p:cNvPr>
            <p:cNvSpPr/>
            <p:nvPr/>
          </p:nvSpPr>
          <p:spPr>
            <a:xfrm>
              <a:off x="9050592" y="2066017"/>
              <a:ext cx="1066801" cy="1665418"/>
            </a:xfrm>
            <a:custGeom>
              <a:avLst/>
              <a:gdLst>
                <a:gd name="connsiteX0" fmla="*/ 463415 w 1066801"/>
                <a:gd name="connsiteY0" fmla="*/ 0 h 1665418"/>
                <a:gd name="connsiteX1" fmla="*/ 483750 w 1066801"/>
                <a:gd name="connsiteY1" fmla="*/ 9736 h 1665418"/>
                <a:gd name="connsiteX2" fmla="*/ 1066801 w 1066801"/>
                <a:gd name="connsiteY2" fmla="*/ 873961 h 1665418"/>
                <a:gd name="connsiteX3" fmla="*/ 679468 w 1066801"/>
                <a:gd name="connsiteY3" fmla="*/ 1610922 h 1665418"/>
                <a:gd name="connsiteX4" fmla="*/ 603386 w 1066801"/>
                <a:gd name="connsiteY4" fmla="*/ 1665418 h 1665418"/>
                <a:gd name="connsiteX5" fmla="*/ 583051 w 1066801"/>
                <a:gd name="connsiteY5" fmla="*/ 1655682 h 1665418"/>
                <a:gd name="connsiteX6" fmla="*/ 0 w 1066801"/>
                <a:gd name="connsiteY6" fmla="*/ 791457 h 1665418"/>
                <a:gd name="connsiteX7" fmla="*/ 387333 w 1066801"/>
                <a:gd name="connsiteY7" fmla="*/ 54496 h 1665418"/>
                <a:gd name="connsiteX8" fmla="*/ 463415 w 1066801"/>
                <a:gd name="connsiteY8" fmla="*/ 0 h 166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6801" h="1665418">
                  <a:moveTo>
                    <a:pt x="463415" y="0"/>
                  </a:moveTo>
                  <a:lnTo>
                    <a:pt x="483750" y="9736"/>
                  </a:lnTo>
                  <a:cubicBezTo>
                    <a:pt x="835521" y="197031"/>
                    <a:pt x="1066801" y="514210"/>
                    <a:pt x="1066801" y="873961"/>
                  </a:cubicBezTo>
                  <a:cubicBezTo>
                    <a:pt x="1066801" y="1161762"/>
                    <a:pt x="918782" y="1422317"/>
                    <a:pt x="679468" y="1610922"/>
                  </a:cubicBezTo>
                  <a:lnTo>
                    <a:pt x="603386" y="1665418"/>
                  </a:lnTo>
                  <a:lnTo>
                    <a:pt x="583051" y="1655682"/>
                  </a:lnTo>
                  <a:cubicBezTo>
                    <a:pt x="231280" y="1468388"/>
                    <a:pt x="0" y="1151208"/>
                    <a:pt x="0" y="791457"/>
                  </a:cubicBezTo>
                  <a:cubicBezTo>
                    <a:pt x="0" y="503656"/>
                    <a:pt x="148019" y="243101"/>
                    <a:pt x="387333" y="54496"/>
                  </a:cubicBezTo>
                  <a:lnTo>
                    <a:pt x="463415" y="0"/>
                  </a:lnTo>
                  <a:close/>
                </a:path>
              </a:pathLst>
            </a:custGeom>
            <a:solidFill>
              <a:srgbClr val="F3C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ea typeface="微软雅黑" panose="020B0503020204020204" pitchFamily="34" charset="-122"/>
                </a:rPr>
                <a:t>A</a:t>
              </a:r>
              <a:r>
                <a:rPr lang="en-US" altLang="zh-CN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⋂</a:t>
              </a:r>
              <a:r>
                <a:rPr lang="en-US" altLang="zh-CN" sz="2400" dirty="0">
                  <a:solidFill>
                    <a:schemeClr val="tx1"/>
                  </a:solidFill>
                  <a:ea typeface="微软雅黑" panose="020B0503020204020204" pitchFamily="34" charset="-122"/>
                </a:rPr>
                <a:t>B</a:t>
              </a:r>
              <a:endPara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12CA59C2-C5AF-40E2-852D-CC4BB6E3AEBD}"/>
                </a:ext>
              </a:extLst>
            </p:cNvPr>
            <p:cNvSpPr/>
            <p:nvPr/>
          </p:nvSpPr>
          <p:spPr>
            <a:xfrm>
              <a:off x="9553335" y="1815253"/>
              <a:ext cx="2181463" cy="2084440"/>
            </a:xfrm>
            <a:custGeom>
              <a:avLst/>
              <a:gdLst>
                <a:gd name="connsiteX0" fmla="*/ 859024 w 2181463"/>
                <a:gd name="connsiteY0" fmla="*/ 0 h 2084440"/>
                <a:gd name="connsiteX1" fmla="*/ 2181463 w 2181463"/>
                <a:gd name="connsiteY1" fmla="*/ 1042220 h 2084440"/>
                <a:gd name="connsiteX2" fmla="*/ 859024 w 2181463"/>
                <a:gd name="connsiteY2" fmla="*/ 2084440 h 2084440"/>
                <a:gd name="connsiteX3" fmla="*/ 228671 w 2181463"/>
                <a:gd name="connsiteY3" fmla="*/ 1958650 h 2084440"/>
                <a:gd name="connsiteX4" fmla="*/ 139971 w 2181463"/>
                <a:gd name="connsiteY4" fmla="*/ 1916181 h 2084440"/>
                <a:gd name="connsiteX5" fmla="*/ 216053 w 2181463"/>
                <a:gd name="connsiteY5" fmla="*/ 1861685 h 2084440"/>
                <a:gd name="connsiteX6" fmla="*/ 603386 w 2181463"/>
                <a:gd name="connsiteY6" fmla="*/ 1124724 h 2084440"/>
                <a:gd name="connsiteX7" fmla="*/ 20335 w 2181463"/>
                <a:gd name="connsiteY7" fmla="*/ 260499 h 2084440"/>
                <a:gd name="connsiteX8" fmla="*/ 0 w 2181463"/>
                <a:gd name="connsiteY8" fmla="*/ 250763 h 2084440"/>
                <a:gd name="connsiteX9" fmla="*/ 17830 w 2181463"/>
                <a:gd name="connsiteY9" fmla="*/ 237992 h 2084440"/>
                <a:gd name="connsiteX10" fmla="*/ 859024 w 2181463"/>
                <a:gd name="connsiteY10" fmla="*/ 0 h 208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463" h="2084440">
                  <a:moveTo>
                    <a:pt x="859024" y="0"/>
                  </a:moveTo>
                  <a:cubicBezTo>
                    <a:pt x="1589387" y="0"/>
                    <a:pt x="2181463" y="466618"/>
                    <a:pt x="2181463" y="1042220"/>
                  </a:cubicBezTo>
                  <a:cubicBezTo>
                    <a:pt x="2181463" y="1617822"/>
                    <a:pt x="1589387" y="2084440"/>
                    <a:pt x="859024" y="2084440"/>
                  </a:cubicBezTo>
                  <a:cubicBezTo>
                    <a:pt x="630786" y="2084440"/>
                    <a:pt x="416052" y="2038872"/>
                    <a:pt x="228671" y="1958650"/>
                  </a:cubicBezTo>
                  <a:lnTo>
                    <a:pt x="139971" y="1916181"/>
                  </a:lnTo>
                  <a:lnTo>
                    <a:pt x="216053" y="1861685"/>
                  </a:lnTo>
                  <a:cubicBezTo>
                    <a:pt x="455367" y="1673080"/>
                    <a:pt x="603386" y="1412525"/>
                    <a:pt x="603386" y="1124724"/>
                  </a:cubicBezTo>
                  <a:cubicBezTo>
                    <a:pt x="603386" y="764973"/>
                    <a:pt x="372106" y="447794"/>
                    <a:pt x="20335" y="260499"/>
                  </a:cubicBezTo>
                  <a:lnTo>
                    <a:pt x="0" y="250763"/>
                  </a:lnTo>
                  <a:lnTo>
                    <a:pt x="17830" y="237992"/>
                  </a:lnTo>
                  <a:cubicBezTo>
                    <a:pt x="246425" y="89314"/>
                    <a:pt x="539490" y="0"/>
                    <a:pt x="859024" y="0"/>
                  </a:cubicBezTo>
                  <a:close/>
                </a:path>
              </a:pathLst>
            </a:custGeom>
            <a:solidFill>
              <a:srgbClr val="A8EFC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ea typeface="微软雅黑" panose="020B0503020204020204" pitchFamily="34" charset="-122"/>
                </a:rPr>
                <a:t>B-A</a:t>
              </a:r>
              <a:endPara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8430C937-1A92-4552-B2B3-9E771F6C8937}"/>
                </a:ext>
              </a:extLst>
            </p:cNvPr>
            <p:cNvSpPr/>
            <p:nvPr/>
          </p:nvSpPr>
          <p:spPr>
            <a:xfrm>
              <a:off x="7433187" y="1897757"/>
              <a:ext cx="2181463" cy="2084440"/>
            </a:xfrm>
            <a:custGeom>
              <a:avLst/>
              <a:gdLst>
                <a:gd name="connsiteX0" fmla="*/ 1322439 w 2181463"/>
                <a:gd name="connsiteY0" fmla="*/ 0 h 2084440"/>
                <a:gd name="connsiteX1" fmla="*/ 1952792 w 2181463"/>
                <a:gd name="connsiteY1" fmla="*/ 125790 h 2084440"/>
                <a:gd name="connsiteX2" fmla="*/ 2041492 w 2181463"/>
                <a:gd name="connsiteY2" fmla="*/ 168259 h 2084440"/>
                <a:gd name="connsiteX3" fmla="*/ 1965410 w 2181463"/>
                <a:gd name="connsiteY3" fmla="*/ 222755 h 2084440"/>
                <a:gd name="connsiteX4" fmla="*/ 1578077 w 2181463"/>
                <a:gd name="connsiteY4" fmla="*/ 959716 h 2084440"/>
                <a:gd name="connsiteX5" fmla="*/ 2161128 w 2181463"/>
                <a:gd name="connsiteY5" fmla="*/ 1823941 h 2084440"/>
                <a:gd name="connsiteX6" fmla="*/ 2181463 w 2181463"/>
                <a:gd name="connsiteY6" fmla="*/ 1833677 h 2084440"/>
                <a:gd name="connsiteX7" fmla="*/ 2163633 w 2181463"/>
                <a:gd name="connsiteY7" fmla="*/ 1846448 h 2084440"/>
                <a:gd name="connsiteX8" fmla="*/ 1322439 w 2181463"/>
                <a:gd name="connsiteY8" fmla="*/ 2084440 h 2084440"/>
                <a:gd name="connsiteX9" fmla="*/ 0 w 2181463"/>
                <a:gd name="connsiteY9" fmla="*/ 1042220 h 2084440"/>
                <a:gd name="connsiteX10" fmla="*/ 1322439 w 2181463"/>
                <a:gd name="connsiteY10" fmla="*/ 0 h 208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463" h="2084440">
                  <a:moveTo>
                    <a:pt x="1322439" y="0"/>
                  </a:moveTo>
                  <a:cubicBezTo>
                    <a:pt x="1550677" y="0"/>
                    <a:pt x="1765411" y="45568"/>
                    <a:pt x="1952792" y="125790"/>
                  </a:cubicBezTo>
                  <a:lnTo>
                    <a:pt x="2041492" y="168259"/>
                  </a:lnTo>
                  <a:lnTo>
                    <a:pt x="1965410" y="222755"/>
                  </a:lnTo>
                  <a:cubicBezTo>
                    <a:pt x="1726096" y="411360"/>
                    <a:pt x="1578077" y="671915"/>
                    <a:pt x="1578077" y="959716"/>
                  </a:cubicBezTo>
                  <a:cubicBezTo>
                    <a:pt x="1578077" y="1319467"/>
                    <a:pt x="1809357" y="1636647"/>
                    <a:pt x="2161128" y="1823941"/>
                  </a:cubicBezTo>
                  <a:lnTo>
                    <a:pt x="2181463" y="1833677"/>
                  </a:lnTo>
                  <a:lnTo>
                    <a:pt x="2163633" y="1846448"/>
                  </a:lnTo>
                  <a:cubicBezTo>
                    <a:pt x="1935038" y="1995127"/>
                    <a:pt x="1641973" y="2084440"/>
                    <a:pt x="1322439" y="2084440"/>
                  </a:cubicBezTo>
                  <a:cubicBezTo>
                    <a:pt x="592076" y="2084440"/>
                    <a:pt x="0" y="1617822"/>
                    <a:pt x="0" y="1042220"/>
                  </a:cubicBezTo>
                  <a:cubicBezTo>
                    <a:pt x="0" y="466618"/>
                    <a:pt x="592076" y="0"/>
                    <a:pt x="1322439" y="0"/>
                  </a:cubicBezTo>
                  <a:close/>
                </a:path>
              </a:pathLst>
            </a:custGeom>
            <a:solidFill>
              <a:srgbClr val="DED5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ea typeface="微软雅黑" panose="020B0503020204020204" pitchFamily="34" charset="-122"/>
                </a:rPr>
                <a:t>A-B</a:t>
              </a:r>
              <a:endPara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A30B4E9-2F05-4E3E-A56B-90C92AEC4A1D}"/>
              </a:ext>
            </a:extLst>
          </p:cNvPr>
          <p:cNvGrpSpPr/>
          <p:nvPr/>
        </p:nvGrpSpPr>
        <p:grpSpPr>
          <a:xfrm>
            <a:off x="216310" y="3850207"/>
            <a:ext cx="2699329" cy="524118"/>
            <a:chOff x="216310" y="3850207"/>
            <a:chExt cx="2699329" cy="5241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4D4850B6-6206-4AE6-BF30-85F4DF9D3F95}"/>
                    </a:ext>
                  </a:extLst>
                </p:cNvPr>
                <p:cNvSpPr txBox="1"/>
                <p:nvPr/>
              </p:nvSpPr>
              <p:spPr>
                <a:xfrm>
                  <a:off x="216310" y="3850207"/>
                  <a:ext cx="2699329" cy="5241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8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事件</a:t>
                  </a:r>
                  <a:r>
                    <a:rPr lang="en-US" altLang="zh-CN" sz="2800" dirty="0">
                      <a:ea typeface="微软雅黑" panose="020B0503020204020204" pitchFamily="34" charset="-122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acc>
                        <m:accPr>
                          <m:chr m:val="̅"/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a14:m>
                  <a:r>
                    <a:rPr lang="en-US" altLang="zh-CN" sz="2800" dirty="0">
                      <a:ea typeface="微软雅黑" panose="020B0503020204020204" pitchFamily="34" charset="-122"/>
                    </a:rPr>
                    <a:t> =       </a:t>
                  </a:r>
                  <a:endParaRPr lang="zh-CN" altLang="en-US" sz="2800" dirty="0"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4D4850B6-6206-4AE6-BF30-85F4DF9D3F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310" y="3850207"/>
                  <a:ext cx="2699329" cy="524118"/>
                </a:xfrm>
                <a:prstGeom prst="rect">
                  <a:avLst/>
                </a:prstGeom>
                <a:blipFill>
                  <a:blip r:embed="rId2"/>
                  <a:stretch>
                    <a:fillRect l="-4515" t="-17442" r="-3612" b="-337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B33BC00F-EF74-4DBF-8611-293F57919D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65133" y="3898539"/>
              <a:ext cx="436293" cy="416888"/>
            </a:xfrm>
            <a:custGeom>
              <a:avLst/>
              <a:gdLst>
                <a:gd name="connsiteX0" fmla="*/ 859024 w 2181463"/>
                <a:gd name="connsiteY0" fmla="*/ 0 h 2084440"/>
                <a:gd name="connsiteX1" fmla="*/ 2181463 w 2181463"/>
                <a:gd name="connsiteY1" fmla="*/ 1042220 h 2084440"/>
                <a:gd name="connsiteX2" fmla="*/ 859024 w 2181463"/>
                <a:gd name="connsiteY2" fmla="*/ 2084440 h 2084440"/>
                <a:gd name="connsiteX3" fmla="*/ 228671 w 2181463"/>
                <a:gd name="connsiteY3" fmla="*/ 1958650 h 2084440"/>
                <a:gd name="connsiteX4" fmla="*/ 139971 w 2181463"/>
                <a:gd name="connsiteY4" fmla="*/ 1916181 h 2084440"/>
                <a:gd name="connsiteX5" fmla="*/ 216053 w 2181463"/>
                <a:gd name="connsiteY5" fmla="*/ 1861685 h 2084440"/>
                <a:gd name="connsiteX6" fmla="*/ 603386 w 2181463"/>
                <a:gd name="connsiteY6" fmla="*/ 1124724 h 2084440"/>
                <a:gd name="connsiteX7" fmla="*/ 20335 w 2181463"/>
                <a:gd name="connsiteY7" fmla="*/ 260499 h 2084440"/>
                <a:gd name="connsiteX8" fmla="*/ 0 w 2181463"/>
                <a:gd name="connsiteY8" fmla="*/ 250763 h 2084440"/>
                <a:gd name="connsiteX9" fmla="*/ 17830 w 2181463"/>
                <a:gd name="connsiteY9" fmla="*/ 237992 h 2084440"/>
                <a:gd name="connsiteX10" fmla="*/ 859024 w 2181463"/>
                <a:gd name="connsiteY10" fmla="*/ 0 h 208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463" h="2084440">
                  <a:moveTo>
                    <a:pt x="859024" y="0"/>
                  </a:moveTo>
                  <a:cubicBezTo>
                    <a:pt x="1589387" y="0"/>
                    <a:pt x="2181463" y="466618"/>
                    <a:pt x="2181463" y="1042220"/>
                  </a:cubicBezTo>
                  <a:cubicBezTo>
                    <a:pt x="2181463" y="1617822"/>
                    <a:pt x="1589387" y="2084440"/>
                    <a:pt x="859024" y="2084440"/>
                  </a:cubicBezTo>
                  <a:cubicBezTo>
                    <a:pt x="630786" y="2084440"/>
                    <a:pt x="416052" y="2038872"/>
                    <a:pt x="228671" y="1958650"/>
                  </a:cubicBezTo>
                  <a:lnTo>
                    <a:pt x="139971" y="1916181"/>
                  </a:lnTo>
                  <a:lnTo>
                    <a:pt x="216053" y="1861685"/>
                  </a:lnTo>
                  <a:cubicBezTo>
                    <a:pt x="455367" y="1673080"/>
                    <a:pt x="603386" y="1412525"/>
                    <a:pt x="603386" y="1124724"/>
                  </a:cubicBezTo>
                  <a:cubicBezTo>
                    <a:pt x="603386" y="764973"/>
                    <a:pt x="372106" y="447794"/>
                    <a:pt x="20335" y="260499"/>
                  </a:cubicBezTo>
                  <a:lnTo>
                    <a:pt x="0" y="250763"/>
                  </a:lnTo>
                  <a:lnTo>
                    <a:pt x="17830" y="237992"/>
                  </a:lnTo>
                  <a:cubicBezTo>
                    <a:pt x="246425" y="89314"/>
                    <a:pt x="539490" y="0"/>
                    <a:pt x="859024" y="0"/>
                  </a:cubicBezTo>
                  <a:close/>
                </a:path>
              </a:pathLst>
            </a:custGeom>
            <a:solidFill>
              <a:srgbClr val="A8EFC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</p:grp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A50FCA70-5130-4F26-9FBE-D3E9BD5964C7}"/>
              </a:ext>
            </a:extLst>
          </p:cNvPr>
          <p:cNvCxnSpPr>
            <a:cxnSpLocks/>
          </p:cNvCxnSpPr>
          <p:nvPr/>
        </p:nvCxnSpPr>
        <p:spPr>
          <a:xfrm>
            <a:off x="1433261" y="5816746"/>
            <a:ext cx="174529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0513C0DE-4538-46F2-9627-DEF9939B8C72}"/>
              </a:ext>
            </a:extLst>
          </p:cNvPr>
          <p:cNvSpPr>
            <a:spLocks noChangeAspect="1"/>
          </p:cNvSpPr>
          <p:nvPr/>
        </p:nvSpPr>
        <p:spPr>
          <a:xfrm>
            <a:off x="1501905" y="5249320"/>
            <a:ext cx="473955" cy="452875"/>
          </a:xfrm>
          <a:custGeom>
            <a:avLst/>
            <a:gdLst>
              <a:gd name="connsiteX0" fmla="*/ 1322439 w 2181463"/>
              <a:gd name="connsiteY0" fmla="*/ 0 h 2084440"/>
              <a:gd name="connsiteX1" fmla="*/ 1952792 w 2181463"/>
              <a:gd name="connsiteY1" fmla="*/ 125790 h 2084440"/>
              <a:gd name="connsiteX2" fmla="*/ 2041492 w 2181463"/>
              <a:gd name="connsiteY2" fmla="*/ 168259 h 2084440"/>
              <a:gd name="connsiteX3" fmla="*/ 1965410 w 2181463"/>
              <a:gd name="connsiteY3" fmla="*/ 222755 h 2084440"/>
              <a:gd name="connsiteX4" fmla="*/ 1578077 w 2181463"/>
              <a:gd name="connsiteY4" fmla="*/ 959716 h 2084440"/>
              <a:gd name="connsiteX5" fmla="*/ 2161128 w 2181463"/>
              <a:gd name="connsiteY5" fmla="*/ 1823941 h 2084440"/>
              <a:gd name="connsiteX6" fmla="*/ 2181463 w 2181463"/>
              <a:gd name="connsiteY6" fmla="*/ 1833677 h 2084440"/>
              <a:gd name="connsiteX7" fmla="*/ 2163633 w 2181463"/>
              <a:gd name="connsiteY7" fmla="*/ 1846448 h 2084440"/>
              <a:gd name="connsiteX8" fmla="*/ 1322439 w 2181463"/>
              <a:gd name="connsiteY8" fmla="*/ 2084440 h 2084440"/>
              <a:gd name="connsiteX9" fmla="*/ 0 w 2181463"/>
              <a:gd name="connsiteY9" fmla="*/ 1042220 h 2084440"/>
              <a:gd name="connsiteX10" fmla="*/ 1322439 w 2181463"/>
              <a:gd name="connsiteY10" fmla="*/ 0 h 208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81463" h="2084440">
                <a:moveTo>
                  <a:pt x="1322439" y="0"/>
                </a:moveTo>
                <a:cubicBezTo>
                  <a:pt x="1550677" y="0"/>
                  <a:pt x="1765411" y="45568"/>
                  <a:pt x="1952792" y="125790"/>
                </a:cubicBezTo>
                <a:lnTo>
                  <a:pt x="2041492" y="168259"/>
                </a:lnTo>
                <a:lnTo>
                  <a:pt x="1965410" y="222755"/>
                </a:lnTo>
                <a:cubicBezTo>
                  <a:pt x="1726096" y="411360"/>
                  <a:pt x="1578077" y="671915"/>
                  <a:pt x="1578077" y="959716"/>
                </a:cubicBezTo>
                <a:cubicBezTo>
                  <a:pt x="1578077" y="1319467"/>
                  <a:pt x="1809357" y="1636647"/>
                  <a:pt x="2161128" y="1823941"/>
                </a:cubicBezTo>
                <a:lnTo>
                  <a:pt x="2181463" y="1833677"/>
                </a:lnTo>
                <a:lnTo>
                  <a:pt x="2163633" y="1846448"/>
                </a:lnTo>
                <a:cubicBezTo>
                  <a:pt x="1935038" y="1995127"/>
                  <a:pt x="1641973" y="2084440"/>
                  <a:pt x="1322439" y="2084440"/>
                </a:cubicBezTo>
                <a:cubicBezTo>
                  <a:pt x="592076" y="2084440"/>
                  <a:pt x="0" y="1617822"/>
                  <a:pt x="0" y="1042220"/>
                </a:cubicBezTo>
                <a:cubicBezTo>
                  <a:pt x="0" y="466618"/>
                  <a:pt x="592076" y="0"/>
                  <a:pt x="1322439" y="0"/>
                </a:cubicBezTo>
                <a:close/>
              </a:path>
            </a:pathLst>
          </a:custGeom>
          <a:solidFill>
            <a:srgbClr val="DED5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6EE409D9-2925-414C-8337-CA8122FDCFFB}"/>
              </a:ext>
            </a:extLst>
          </p:cNvPr>
          <p:cNvSpPr>
            <a:spLocks noChangeAspect="1"/>
          </p:cNvSpPr>
          <p:nvPr/>
        </p:nvSpPr>
        <p:spPr>
          <a:xfrm>
            <a:off x="2688066" y="5309215"/>
            <a:ext cx="213360" cy="333084"/>
          </a:xfrm>
          <a:custGeom>
            <a:avLst/>
            <a:gdLst>
              <a:gd name="connsiteX0" fmla="*/ 463415 w 1066801"/>
              <a:gd name="connsiteY0" fmla="*/ 0 h 1665418"/>
              <a:gd name="connsiteX1" fmla="*/ 483750 w 1066801"/>
              <a:gd name="connsiteY1" fmla="*/ 9736 h 1665418"/>
              <a:gd name="connsiteX2" fmla="*/ 1066801 w 1066801"/>
              <a:gd name="connsiteY2" fmla="*/ 873961 h 1665418"/>
              <a:gd name="connsiteX3" fmla="*/ 679468 w 1066801"/>
              <a:gd name="connsiteY3" fmla="*/ 1610922 h 1665418"/>
              <a:gd name="connsiteX4" fmla="*/ 603386 w 1066801"/>
              <a:gd name="connsiteY4" fmla="*/ 1665418 h 1665418"/>
              <a:gd name="connsiteX5" fmla="*/ 583051 w 1066801"/>
              <a:gd name="connsiteY5" fmla="*/ 1655682 h 1665418"/>
              <a:gd name="connsiteX6" fmla="*/ 0 w 1066801"/>
              <a:gd name="connsiteY6" fmla="*/ 791457 h 1665418"/>
              <a:gd name="connsiteX7" fmla="*/ 387333 w 1066801"/>
              <a:gd name="connsiteY7" fmla="*/ 54496 h 1665418"/>
              <a:gd name="connsiteX8" fmla="*/ 463415 w 1066801"/>
              <a:gd name="connsiteY8" fmla="*/ 0 h 1665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6801" h="1665418">
                <a:moveTo>
                  <a:pt x="463415" y="0"/>
                </a:moveTo>
                <a:lnTo>
                  <a:pt x="483750" y="9736"/>
                </a:lnTo>
                <a:cubicBezTo>
                  <a:pt x="835521" y="197031"/>
                  <a:pt x="1066801" y="514210"/>
                  <a:pt x="1066801" y="873961"/>
                </a:cubicBezTo>
                <a:cubicBezTo>
                  <a:pt x="1066801" y="1161762"/>
                  <a:pt x="918782" y="1422317"/>
                  <a:pt x="679468" y="1610922"/>
                </a:cubicBezTo>
                <a:lnTo>
                  <a:pt x="603386" y="1665418"/>
                </a:lnTo>
                <a:lnTo>
                  <a:pt x="583051" y="1655682"/>
                </a:lnTo>
                <a:cubicBezTo>
                  <a:pt x="231280" y="1468388"/>
                  <a:pt x="0" y="1151208"/>
                  <a:pt x="0" y="791457"/>
                </a:cubicBezTo>
                <a:cubicBezTo>
                  <a:pt x="0" y="503656"/>
                  <a:pt x="148019" y="243101"/>
                  <a:pt x="387333" y="54496"/>
                </a:cubicBezTo>
                <a:lnTo>
                  <a:pt x="463415" y="0"/>
                </a:lnTo>
                <a:close/>
              </a:path>
            </a:pathLst>
          </a:custGeom>
          <a:solidFill>
            <a:srgbClr val="F3C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4D0B942A-DA1A-4283-9C00-994312A5C747}"/>
              </a:ext>
            </a:extLst>
          </p:cNvPr>
          <p:cNvSpPr>
            <a:spLocks noChangeAspect="1"/>
          </p:cNvSpPr>
          <p:nvPr/>
        </p:nvSpPr>
        <p:spPr>
          <a:xfrm>
            <a:off x="1738882" y="5934197"/>
            <a:ext cx="1024521" cy="555092"/>
          </a:xfrm>
          <a:prstGeom prst="rect">
            <a:avLst/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5E909315-43A8-4E82-86D2-8362B4659523}"/>
              </a:ext>
            </a:extLst>
          </p:cNvPr>
          <p:cNvSpPr/>
          <p:nvPr/>
        </p:nvSpPr>
        <p:spPr>
          <a:xfrm>
            <a:off x="2089235" y="5273452"/>
            <a:ext cx="433343" cy="4068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ea typeface="微软雅黑" panose="020B0503020204020204" pitchFamily="34" charset="-122"/>
              </a:rPr>
              <a:t>+</a:t>
            </a:r>
            <a:endParaRPr lang="zh-CN" altLang="en-US" sz="28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B06C30D-8D17-4CEA-87DC-B28802941006}"/>
              </a:ext>
            </a:extLst>
          </p:cNvPr>
          <p:cNvGrpSpPr/>
          <p:nvPr/>
        </p:nvGrpSpPr>
        <p:grpSpPr>
          <a:xfrm>
            <a:off x="174728" y="1161492"/>
            <a:ext cx="4211677" cy="571552"/>
            <a:chOff x="275362" y="2976257"/>
            <a:chExt cx="4211677" cy="5715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E211FBDC-7C0D-4501-8559-356935E0A164}"/>
                    </a:ext>
                  </a:extLst>
                </p:cNvPr>
                <p:cNvSpPr txBox="1"/>
                <p:nvPr/>
              </p:nvSpPr>
              <p:spPr>
                <a:xfrm>
                  <a:off x="275362" y="2976257"/>
                  <a:ext cx="3905556" cy="5241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8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事件</a:t>
                  </a:r>
                  <a:r>
                    <a:rPr lang="en-US" altLang="zh-CN" sz="2800" dirty="0">
                      <a:ea typeface="微软雅黑" panose="020B0503020204020204" pitchFamily="34" charset="-122"/>
                    </a:rPr>
                    <a:t> 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a14:m>
                  <a:r>
                    <a:rPr lang="en-US" altLang="zh-CN" sz="2800" dirty="0">
                      <a:ea typeface="微软雅黑" panose="020B0503020204020204" pitchFamily="34" charset="-122"/>
                    </a:rPr>
                    <a:t> =                -           -</a:t>
                  </a:r>
                  <a:endParaRPr lang="zh-CN" altLang="en-US" sz="2800" dirty="0"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E211FBDC-7C0D-4501-8559-356935E0A1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362" y="2976257"/>
                  <a:ext cx="3905556" cy="524118"/>
                </a:xfrm>
                <a:prstGeom prst="rect">
                  <a:avLst/>
                </a:prstGeom>
                <a:blipFill>
                  <a:blip r:embed="rId3"/>
                  <a:stretch>
                    <a:fillRect l="-3281" t="-17442" r="-2344" b="-337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0FDE83C7-2296-4287-8B55-6B223BE858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34436" y="3043825"/>
              <a:ext cx="473955" cy="452875"/>
            </a:xfrm>
            <a:custGeom>
              <a:avLst/>
              <a:gdLst>
                <a:gd name="connsiteX0" fmla="*/ 1322439 w 2181463"/>
                <a:gd name="connsiteY0" fmla="*/ 0 h 2084440"/>
                <a:gd name="connsiteX1" fmla="*/ 1952792 w 2181463"/>
                <a:gd name="connsiteY1" fmla="*/ 125790 h 2084440"/>
                <a:gd name="connsiteX2" fmla="*/ 2041492 w 2181463"/>
                <a:gd name="connsiteY2" fmla="*/ 168259 h 2084440"/>
                <a:gd name="connsiteX3" fmla="*/ 1965410 w 2181463"/>
                <a:gd name="connsiteY3" fmla="*/ 222755 h 2084440"/>
                <a:gd name="connsiteX4" fmla="*/ 1578077 w 2181463"/>
                <a:gd name="connsiteY4" fmla="*/ 959716 h 2084440"/>
                <a:gd name="connsiteX5" fmla="*/ 2161128 w 2181463"/>
                <a:gd name="connsiteY5" fmla="*/ 1823941 h 2084440"/>
                <a:gd name="connsiteX6" fmla="*/ 2181463 w 2181463"/>
                <a:gd name="connsiteY6" fmla="*/ 1833677 h 2084440"/>
                <a:gd name="connsiteX7" fmla="*/ 2163633 w 2181463"/>
                <a:gd name="connsiteY7" fmla="*/ 1846448 h 2084440"/>
                <a:gd name="connsiteX8" fmla="*/ 1322439 w 2181463"/>
                <a:gd name="connsiteY8" fmla="*/ 2084440 h 2084440"/>
                <a:gd name="connsiteX9" fmla="*/ 0 w 2181463"/>
                <a:gd name="connsiteY9" fmla="*/ 1042220 h 2084440"/>
                <a:gd name="connsiteX10" fmla="*/ 1322439 w 2181463"/>
                <a:gd name="connsiteY10" fmla="*/ 0 h 208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463" h="2084440">
                  <a:moveTo>
                    <a:pt x="1322439" y="0"/>
                  </a:moveTo>
                  <a:cubicBezTo>
                    <a:pt x="1550677" y="0"/>
                    <a:pt x="1765411" y="45568"/>
                    <a:pt x="1952792" y="125790"/>
                  </a:cubicBezTo>
                  <a:lnTo>
                    <a:pt x="2041492" y="168259"/>
                  </a:lnTo>
                  <a:lnTo>
                    <a:pt x="1965410" y="222755"/>
                  </a:lnTo>
                  <a:cubicBezTo>
                    <a:pt x="1726096" y="411360"/>
                    <a:pt x="1578077" y="671915"/>
                    <a:pt x="1578077" y="959716"/>
                  </a:cubicBezTo>
                  <a:cubicBezTo>
                    <a:pt x="1578077" y="1319467"/>
                    <a:pt x="1809357" y="1636647"/>
                    <a:pt x="2161128" y="1823941"/>
                  </a:cubicBezTo>
                  <a:lnTo>
                    <a:pt x="2181463" y="1833677"/>
                  </a:lnTo>
                  <a:lnTo>
                    <a:pt x="2163633" y="1846448"/>
                  </a:lnTo>
                  <a:cubicBezTo>
                    <a:pt x="1935038" y="1995127"/>
                    <a:pt x="1641973" y="2084440"/>
                    <a:pt x="1322439" y="2084440"/>
                  </a:cubicBezTo>
                  <a:cubicBezTo>
                    <a:pt x="592076" y="2084440"/>
                    <a:pt x="0" y="1617822"/>
                    <a:pt x="0" y="1042220"/>
                  </a:cubicBezTo>
                  <a:cubicBezTo>
                    <a:pt x="0" y="466618"/>
                    <a:pt x="592076" y="0"/>
                    <a:pt x="1322439" y="0"/>
                  </a:cubicBezTo>
                  <a:close/>
                </a:path>
              </a:pathLst>
            </a:custGeom>
            <a:solidFill>
              <a:srgbClr val="DED5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892E065E-9AA3-4CD9-8BF3-5F70953970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73679" y="3084002"/>
              <a:ext cx="213360" cy="333084"/>
            </a:xfrm>
            <a:custGeom>
              <a:avLst/>
              <a:gdLst>
                <a:gd name="connsiteX0" fmla="*/ 463415 w 1066801"/>
                <a:gd name="connsiteY0" fmla="*/ 0 h 1665418"/>
                <a:gd name="connsiteX1" fmla="*/ 483750 w 1066801"/>
                <a:gd name="connsiteY1" fmla="*/ 9736 h 1665418"/>
                <a:gd name="connsiteX2" fmla="*/ 1066801 w 1066801"/>
                <a:gd name="connsiteY2" fmla="*/ 873961 h 1665418"/>
                <a:gd name="connsiteX3" fmla="*/ 679468 w 1066801"/>
                <a:gd name="connsiteY3" fmla="*/ 1610922 h 1665418"/>
                <a:gd name="connsiteX4" fmla="*/ 603386 w 1066801"/>
                <a:gd name="connsiteY4" fmla="*/ 1665418 h 1665418"/>
                <a:gd name="connsiteX5" fmla="*/ 583051 w 1066801"/>
                <a:gd name="connsiteY5" fmla="*/ 1655682 h 1665418"/>
                <a:gd name="connsiteX6" fmla="*/ 0 w 1066801"/>
                <a:gd name="connsiteY6" fmla="*/ 791457 h 1665418"/>
                <a:gd name="connsiteX7" fmla="*/ 387333 w 1066801"/>
                <a:gd name="connsiteY7" fmla="*/ 54496 h 1665418"/>
                <a:gd name="connsiteX8" fmla="*/ 463415 w 1066801"/>
                <a:gd name="connsiteY8" fmla="*/ 0 h 166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6801" h="1665418">
                  <a:moveTo>
                    <a:pt x="463415" y="0"/>
                  </a:moveTo>
                  <a:lnTo>
                    <a:pt x="483750" y="9736"/>
                  </a:lnTo>
                  <a:cubicBezTo>
                    <a:pt x="835521" y="197031"/>
                    <a:pt x="1066801" y="514210"/>
                    <a:pt x="1066801" y="873961"/>
                  </a:cubicBezTo>
                  <a:cubicBezTo>
                    <a:pt x="1066801" y="1161762"/>
                    <a:pt x="918782" y="1422317"/>
                    <a:pt x="679468" y="1610922"/>
                  </a:cubicBezTo>
                  <a:lnTo>
                    <a:pt x="603386" y="1665418"/>
                  </a:lnTo>
                  <a:lnTo>
                    <a:pt x="583051" y="1655682"/>
                  </a:lnTo>
                  <a:cubicBezTo>
                    <a:pt x="231280" y="1468388"/>
                    <a:pt x="0" y="1151208"/>
                    <a:pt x="0" y="791457"/>
                  </a:cubicBezTo>
                  <a:cubicBezTo>
                    <a:pt x="0" y="503656"/>
                    <a:pt x="148019" y="243101"/>
                    <a:pt x="387333" y="54496"/>
                  </a:cubicBezTo>
                  <a:lnTo>
                    <a:pt x="463415" y="0"/>
                  </a:lnTo>
                  <a:close/>
                </a:path>
              </a:pathLst>
            </a:custGeom>
            <a:solidFill>
              <a:srgbClr val="F3C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CE4D723-949F-48C5-AA4E-6F72EF1261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5491" y="2992717"/>
              <a:ext cx="1024521" cy="555092"/>
            </a:xfrm>
            <a:prstGeom prst="rect">
              <a:avLst/>
            </a:prstGeom>
            <a:solidFill>
              <a:srgbClr val="5B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F9332C0-1619-4220-B053-AA296C894070}"/>
              </a:ext>
            </a:extLst>
          </p:cNvPr>
          <p:cNvGrpSpPr/>
          <p:nvPr/>
        </p:nvGrpSpPr>
        <p:grpSpPr>
          <a:xfrm>
            <a:off x="174728" y="1996811"/>
            <a:ext cx="4364741" cy="571552"/>
            <a:chOff x="275362" y="4002207"/>
            <a:chExt cx="4364741" cy="5715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07F90ADD-E86D-4E38-9E77-E4EC97CBAA07}"/>
                    </a:ext>
                  </a:extLst>
                </p:cNvPr>
                <p:cNvSpPr txBox="1"/>
                <p:nvPr/>
              </p:nvSpPr>
              <p:spPr>
                <a:xfrm>
                  <a:off x="275362" y="4002207"/>
                  <a:ext cx="391966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8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事件</a:t>
                  </a:r>
                  <a:r>
                    <a:rPr lang="en-US" altLang="zh-CN" sz="2800" dirty="0">
                      <a:ea typeface="微软雅黑" panose="020B0503020204020204" pitchFamily="34" charset="-122"/>
                    </a:rPr>
                    <a:t> 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a14:m>
                  <a:r>
                    <a:rPr lang="en-US" altLang="zh-CN" sz="2800" dirty="0">
                      <a:ea typeface="微软雅黑" panose="020B0503020204020204" pitchFamily="34" charset="-122"/>
                    </a:rPr>
                    <a:t> =                -           -</a:t>
                  </a:r>
                  <a:endParaRPr lang="zh-CN" altLang="en-US" sz="2800" dirty="0"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07F90ADD-E86D-4E38-9E77-E4EC97CBAA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362" y="4002207"/>
                  <a:ext cx="3919663" cy="523220"/>
                </a:xfrm>
                <a:prstGeom prst="rect">
                  <a:avLst/>
                </a:prstGeom>
                <a:blipFill>
                  <a:blip r:embed="rId4"/>
                  <a:stretch>
                    <a:fillRect l="-3266" t="-17647" r="-2177" b="-352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1F3E507A-6BA8-4D14-BC9E-FD36854E3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8053" y="4097275"/>
              <a:ext cx="213360" cy="333084"/>
            </a:xfrm>
            <a:custGeom>
              <a:avLst/>
              <a:gdLst>
                <a:gd name="connsiteX0" fmla="*/ 463415 w 1066801"/>
                <a:gd name="connsiteY0" fmla="*/ 0 h 1665418"/>
                <a:gd name="connsiteX1" fmla="*/ 483750 w 1066801"/>
                <a:gd name="connsiteY1" fmla="*/ 9736 h 1665418"/>
                <a:gd name="connsiteX2" fmla="*/ 1066801 w 1066801"/>
                <a:gd name="connsiteY2" fmla="*/ 873961 h 1665418"/>
                <a:gd name="connsiteX3" fmla="*/ 679468 w 1066801"/>
                <a:gd name="connsiteY3" fmla="*/ 1610922 h 1665418"/>
                <a:gd name="connsiteX4" fmla="*/ 603386 w 1066801"/>
                <a:gd name="connsiteY4" fmla="*/ 1665418 h 1665418"/>
                <a:gd name="connsiteX5" fmla="*/ 583051 w 1066801"/>
                <a:gd name="connsiteY5" fmla="*/ 1655682 h 1665418"/>
                <a:gd name="connsiteX6" fmla="*/ 0 w 1066801"/>
                <a:gd name="connsiteY6" fmla="*/ 791457 h 1665418"/>
                <a:gd name="connsiteX7" fmla="*/ 387333 w 1066801"/>
                <a:gd name="connsiteY7" fmla="*/ 54496 h 1665418"/>
                <a:gd name="connsiteX8" fmla="*/ 463415 w 1066801"/>
                <a:gd name="connsiteY8" fmla="*/ 0 h 166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6801" h="1665418">
                  <a:moveTo>
                    <a:pt x="463415" y="0"/>
                  </a:moveTo>
                  <a:lnTo>
                    <a:pt x="483750" y="9736"/>
                  </a:lnTo>
                  <a:cubicBezTo>
                    <a:pt x="835521" y="197031"/>
                    <a:pt x="1066801" y="514210"/>
                    <a:pt x="1066801" y="873961"/>
                  </a:cubicBezTo>
                  <a:cubicBezTo>
                    <a:pt x="1066801" y="1161762"/>
                    <a:pt x="918782" y="1422317"/>
                    <a:pt x="679468" y="1610922"/>
                  </a:cubicBezTo>
                  <a:lnTo>
                    <a:pt x="603386" y="1665418"/>
                  </a:lnTo>
                  <a:lnTo>
                    <a:pt x="583051" y="1655682"/>
                  </a:lnTo>
                  <a:cubicBezTo>
                    <a:pt x="231280" y="1468388"/>
                    <a:pt x="0" y="1151208"/>
                    <a:pt x="0" y="791457"/>
                  </a:cubicBezTo>
                  <a:cubicBezTo>
                    <a:pt x="0" y="503656"/>
                    <a:pt x="148019" y="243101"/>
                    <a:pt x="387333" y="54496"/>
                  </a:cubicBezTo>
                  <a:lnTo>
                    <a:pt x="463415" y="0"/>
                  </a:lnTo>
                  <a:close/>
                </a:path>
              </a:pathLst>
            </a:custGeom>
            <a:solidFill>
              <a:srgbClr val="F3C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3D7FC79C-764A-4608-96BA-1715897284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5491" y="4018667"/>
              <a:ext cx="1024521" cy="555092"/>
            </a:xfrm>
            <a:prstGeom prst="rect">
              <a:avLst/>
            </a:prstGeom>
            <a:solidFill>
              <a:srgbClr val="5B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60D5BA5E-DD16-42C2-82AE-300871FC80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03810" y="4087769"/>
              <a:ext cx="436293" cy="416888"/>
            </a:xfrm>
            <a:custGeom>
              <a:avLst/>
              <a:gdLst>
                <a:gd name="connsiteX0" fmla="*/ 859024 w 2181463"/>
                <a:gd name="connsiteY0" fmla="*/ 0 h 2084440"/>
                <a:gd name="connsiteX1" fmla="*/ 2181463 w 2181463"/>
                <a:gd name="connsiteY1" fmla="*/ 1042220 h 2084440"/>
                <a:gd name="connsiteX2" fmla="*/ 859024 w 2181463"/>
                <a:gd name="connsiteY2" fmla="*/ 2084440 h 2084440"/>
                <a:gd name="connsiteX3" fmla="*/ 228671 w 2181463"/>
                <a:gd name="connsiteY3" fmla="*/ 1958650 h 2084440"/>
                <a:gd name="connsiteX4" fmla="*/ 139971 w 2181463"/>
                <a:gd name="connsiteY4" fmla="*/ 1916181 h 2084440"/>
                <a:gd name="connsiteX5" fmla="*/ 216053 w 2181463"/>
                <a:gd name="connsiteY5" fmla="*/ 1861685 h 2084440"/>
                <a:gd name="connsiteX6" fmla="*/ 603386 w 2181463"/>
                <a:gd name="connsiteY6" fmla="*/ 1124724 h 2084440"/>
                <a:gd name="connsiteX7" fmla="*/ 20335 w 2181463"/>
                <a:gd name="connsiteY7" fmla="*/ 260499 h 2084440"/>
                <a:gd name="connsiteX8" fmla="*/ 0 w 2181463"/>
                <a:gd name="connsiteY8" fmla="*/ 250763 h 2084440"/>
                <a:gd name="connsiteX9" fmla="*/ 17830 w 2181463"/>
                <a:gd name="connsiteY9" fmla="*/ 237992 h 2084440"/>
                <a:gd name="connsiteX10" fmla="*/ 859024 w 2181463"/>
                <a:gd name="connsiteY10" fmla="*/ 0 h 208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463" h="2084440">
                  <a:moveTo>
                    <a:pt x="859024" y="0"/>
                  </a:moveTo>
                  <a:cubicBezTo>
                    <a:pt x="1589387" y="0"/>
                    <a:pt x="2181463" y="466618"/>
                    <a:pt x="2181463" y="1042220"/>
                  </a:cubicBezTo>
                  <a:cubicBezTo>
                    <a:pt x="2181463" y="1617822"/>
                    <a:pt x="1589387" y="2084440"/>
                    <a:pt x="859024" y="2084440"/>
                  </a:cubicBezTo>
                  <a:cubicBezTo>
                    <a:pt x="630786" y="2084440"/>
                    <a:pt x="416052" y="2038872"/>
                    <a:pt x="228671" y="1958650"/>
                  </a:cubicBezTo>
                  <a:lnTo>
                    <a:pt x="139971" y="1916181"/>
                  </a:lnTo>
                  <a:lnTo>
                    <a:pt x="216053" y="1861685"/>
                  </a:lnTo>
                  <a:cubicBezTo>
                    <a:pt x="455367" y="1673080"/>
                    <a:pt x="603386" y="1412525"/>
                    <a:pt x="603386" y="1124724"/>
                  </a:cubicBezTo>
                  <a:cubicBezTo>
                    <a:pt x="603386" y="764973"/>
                    <a:pt x="372106" y="447794"/>
                    <a:pt x="20335" y="260499"/>
                  </a:cubicBezTo>
                  <a:lnTo>
                    <a:pt x="0" y="250763"/>
                  </a:lnTo>
                  <a:lnTo>
                    <a:pt x="17830" y="237992"/>
                  </a:lnTo>
                  <a:cubicBezTo>
                    <a:pt x="246425" y="89314"/>
                    <a:pt x="539490" y="0"/>
                    <a:pt x="859024" y="0"/>
                  </a:cubicBezTo>
                  <a:close/>
                </a:path>
              </a:pathLst>
            </a:custGeom>
            <a:solidFill>
              <a:srgbClr val="A8EFC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5156B92-20F0-411E-8D35-2EEAEE4D2769}"/>
                  </a:ext>
                </a:extLst>
              </p:cNvPr>
              <p:cNvSpPr txBox="1"/>
              <p:nvPr/>
            </p:nvSpPr>
            <p:spPr>
              <a:xfrm>
                <a:off x="271877" y="5549770"/>
                <a:ext cx="1022799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dirty="0">
                    <a:ea typeface="微软雅黑" panose="020B0503020204020204" pitchFamily="34" charset="-122"/>
                  </a:rPr>
                  <a:t> =                         =                    +                   =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acc>
                      <m:accPr>
                        <m:chr m:val="̅"/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8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5156B92-20F0-411E-8D35-2EEAEE4D2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77" y="5549770"/>
                <a:ext cx="10227993" cy="523220"/>
              </a:xfrm>
              <a:prstGeom prst="rect">
                <a:avLst/>
              </a:prstGeom>
              <a:blipFill>
                <a:blip r:embed="rId5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组合 19">
            <a:extLst>
              <a:ext uri="{FF2B5EF4-FFF2-40B4-BE49-F238E27FC236}">
                <a16:creationId xmlns:a16="http://schemas.microsoft.com/office/drawing/2014/main" id="{A99A0629-9B5C-481B-8E6B-BC5A882F7EF2}"/>
              </a:ext>
            </a:extLst>
          </p:cNvPr>
          <p:cNvGrpSpPr/>
          <p:nvPr/>
        </p:nvGrpSpPr>
        <p:grpSpPr>
          <a:xfrm>
            <a:off x="3644970" y="5273452"/>
            <a:ext cx="1330142" cy="1202431"/>
            <a:chOff x="3862290" y="5268086"/>
            <a:chExt cx="1330142" cy="1202431"/>
          </a:xfrm>
        </p:grpSpPr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0B9C8827-1776-434E-BC4D-C23CCFFE1AAB}"/>
                </a:ext>
              </a:extLst>
            </p:cNvPr>
            <p:cNvCxnSpPr>
              <a:cxnSpLocks/>
            </p:cNvCxnSpPr>
            <p:nvPr/>
          </p:nvCxnSpPr>
          <p:spPr>
            <a:xfrm>
              <a:off x="3862290" y="5816746"/>
              <a:ext cx="133014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C535AC2E-3C07-49CF-84D8-7484300D01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14803" y="5268086"/>
              <a:ext cx="473955" cy="452875"/>
            </a:xfrm>
            <a:custGeom>
              <a:avLst/>
              <a:gdLst>
                <a:gd name="connsiteX0" fmla="*/ 1322439 w 2181463"/>
                <a:gd name="connsiteY0" fmla="*/ 0 h 2084440"/>
                <a:gd name="connsiteX1" fmla="*/ 1952792 w 2181463"/>
                <a:gd name="connsiteY1" fmla="*/ 125790 h 2084440"/>
                <a:gd name="connsiteX2" fmla="*/ 2041492 w 2181463"/>
                <a:gd name="connsiteY2" fmla="*/ 168259 h 2084440"/>
                <a:gd name="connsiteX3" fmla="*/ 1965410 w 2181463"/>
                <a:gd name="connsiteY3" fmla="*/ 222755 h 2084440"/>
                <a:gd name="connsiteX4" fmla="*/ 1578077 w 2181463"/>
                <a:gd name="connsiteY4" fmla="*/ 959716 h 2084440"/>
                <a:gd name="connsiteX5" fmla="*/ 2161128 w 2181463"/>
                <a:gd name="connsiteY5" fmla="*/ 1823941 h 2084440"/>
                <a:gd name="connsiteX6" fmla="*/ 2181463 w 2181463"/>
                <a:gd name="connsiteY6" fmla="*/ 1833677 h 2084440"/>
                <a:gd name="connsiteX7" fmla="*/ 2163633 w 2181463"/>
                <a:gd name="connsiteY7" fmla="*/ 1846448 h 2084440"/>
                <a:gd name="connsiteX8" fmla="*/ 1322439 w 2181463"/>
                <a:gd name="connsiteY8" fmla="*/ 2084440 h 2084440"/>
                <a:gd name="connsiteX9" fmla="*/ 0 w 2181463"/>
                <a:gd name="connsiteY9" fmla="*/ 1042220 h 2084440"/>
                <a:gd name="connsiteX10" fmla="*/ 1322439 w 2181463"/>
                <a:gd name="connsiteY10" fmla="*/ 0 h 208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463" h="2084440">
                  <a:moveTo>
                    <a:pt x="1322439" y="0"/>
                  </a:moveTo>
                  <a:cubicBezTo>
                    <a:pt x="1550677" y="0"/>
                    <a:pt x="1765411" y="45568"/>
                    <a:pt x="1952792" y="125790"/>
                  </a:cubicBezTo>
                  <a:lnTo>
                    <a:pt x="2041492" y="168259"/>
                  </a:lnTo>
                  <a:lnTo>
                    <a:pt x="1965410" y="222755"/>
                  </a:lnTo>
                  <a:cubicBezTo>
                    <a:pt x="1726096" y="411360"/>
                    <a:pt x="1578077" y="671915"/>
                    <a:pt x="1578077" y="959716"/>
                  </a:cubicBezTo>
                  <a:cubicBezTo>
                    <a:pt x="1578077" y="1319467"/>
                    <a:pt x="1809357" y="1636647"/>
                    <a:pt x="2161128" y="1823941"/>
                  </a:cubicBezTo>
                  <a:lnTo>
                    <a:pt x="2181463" y="1833677"/>
                  </a:lnTo>
                  <a:lnTo>
                    <a:pt x="2163633" y="1846448"/>
                  </a:lnTo>
                  <a:cubicBezTo>
                    <a:pt x="1935038" y="1995127"/>
                    <a:pt x="1641973" y="2084440"/>
                    <a:pt x="1322439" y="2084440"/>
                  </a:cubicBezTo>
                  <a:cubicBezTo>
                    <a:pt x="592076" y="2084440"/>
                    <a:pt x="0" y="1617822"/>
                    <a:pt x="0" y="1042220"/>
                  </a:cubicBezTo>
                  <a:cubicBezTo>
                    <a:pt x="0" y="466618"/>
                    <a:pt x="592076" y="0"/>
                    <a:pt x="1322439" y="0"/>
                  </a:cubicBezTo>
                  <a:close/>
                </a:path>
              </a:pathLst>
            </a:custGeom>
            <a:solidFill>
              <a:srgbClr val="DED5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9C653C13-BD75-46E5-98E7-2035B30813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15100" y="5915425"/>
              <a:ext cx="1024521" cy="555092"/>
            </a:xfrm>
            <a:prstGeom prst="rect">
              <a:avLst/>
            </a:prstGeom>
            <a:solidFill>
              <a:srgbClr val="5B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3C2D193-8150-4C51-9E27-1503215DA50C}"/>
              </a:ext>
            </a:extLst>
          </p:cNvPr>
          <p:cNvGrpSpPr/>
          <p:nvPr/>
        </p:nvGrpSpPr>
        <p:grpSpPr>
          <a:xfrm>
            <a:off x="5487390" y="5372223"/>
            <a:ext cx="1179886" cy="1123077"/>
            <a:chOff x="6286631" y="5360846"/>
            <a:chExt cx="1179886" cy="1123077"/>
          </a:xfrm>
        </p:grpSpPr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6100F4B6-0795-4448-BE99-7A69A0D7C44B}"/>
                </a:ext>
              </a:extLst>
            </p:cNvPr>
            <p:cNvCxnSpPr>
              <a:cxnSpLocks/>
            </p:cNvCxnSpPr>
            <p:nvPr/>
          </p:nvCxnSpPr>
          <p:spPr>
            <a:xfrm>
              <a:off x="6286631" y="5811380"/>
              <a:ext cx="117988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id="{EED3A1FE-2FC5-468E-A8FA-91E4EA8A63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25752" y="5360846"/>
              <a:ext cx="213360" cy="333084"/>
            </a:xfrm>
            <a:custGeom>
              <a:avLst/>
              <a:gdLst>
                <a:gd name="connsiteX0" fmla="*/ 463415 w 1066801"/>
                <a:gd name="connsiteY0" fmla="*/ 0 h 1665418"/>
                <a:gd name="connsiteX1" fmla="*/ 483750 w 1066801"/>
                <a:gd name="connsiteY1" fmla="*/ 9736 h 1665418"/>
                <a:gd name="connsiteX2" fmla="*/ 1066801 w 1066801"/>
                <a:gd name="connsiteY2" fmla="*/ 873961 h 1665418"/>
                <a:gd name="connsiteX3" fmla="*/ 679468 w 1066801"/>
                <a:gd name="connsiteY3" fmla="*/ 1610922 h 1665418"/>
                <a:gd name="connsiteX4" fmla="*/ 603386 w 1066801"/>
                <a:gd name="connsiteY4" fmla="*/ 1665418 h 1665418"/>
                <a:gd name="connsiteX5" fmla="*/ 583051 w 1066801"/>
                <a:gd name="connsiteY5" fmla="*/ 1655682 h 1665418"/>
                <a:gd name="connsiteX6" fmla="*/ 0 w 1066801"/>
                <a:gd name="connsiteY6" fmla="*/ 791457 h 1665418"/>
                <a:gd name="connsiteX7" fmla="*/ 387333 w 1066801"/>
                <a:gd name="connsiteY7" fmla="*/ 54496 h 1665418"/>
                <a:gd name="connsiteX8" fmla="*/ 463415 w 1066801"/>
                <a:gd name="connsiteY8" fmla="*/ 0 h 166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6801" h="1665418">
                  <a:moveTo>
                    <a:pt x="463415" y="0"/>
                  </a:moveTo>
                  <a:lnTo>
                    <a:pt x="483750" y="9736"/>
                  </a:lnTo>
                  <a:cubicBezTo>
                    <a:pt x="835521" y="197031"/>
                    <a:pt x="1066801" y="514210"/>
                    <a:pt x="1066801" y="873961"/>
                  </a:cubicBezTo>
                  <a:cubicBezTo>
                    <a:pt x="1066801" y="1161762"/>
                    <a:pt x="918782" y="1422317"/>
                    <a:pt x="679468" y="1610922"/>
                  </a:cubicBezTo>
                  <a:lnTo>
                    <a:pt x="603386" y="1665418"/>
                  </a:lnTo>
                  <a:lnTo>
                    <a:pt x="583051" y="1655682"/>
                  </a:lnTo>
                  <a:cubicBezTo>
                    <a:pt x="231280" y="1468388"/>
                    <a:pt x="0" y="1151208"/>
                    <a:pt x="0" y="791457"/>
                  </a:cubicBezTo>
                  <a:cubicBezTo>
                    <a:pt x="0" y="503656"/>
                    <a:pt x="148019" y="243101"/>
                    <a:pt x="387333" y="54496"/>
                  </a:cubicBezTo>
                  <a:lnTo>
                    <a:pt x="463415" y="0"/>
                  </a:lnTo>
                  <a:close/>
                </a:path>
              </a:pathLst>
            </a:custGeom>
            <a:solidFill>
              <a:srgbClr val="F3C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46CBA517-CCE3-4205-8EB1-2058E71499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12843" y="5928831"/>
              <a:ext cx="1024521" cy="555092"/>
            </a:xfrm>
            <a:prstGeom prst="rect">
              <a:avLst/>
            </a:prstGeom>
            <a:solidFill>
              <a:srgbClr val="5B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005CADA-F249-4E55-BB04-224258194FDC}"/>
              </a:ext>
            </a:extLst>
          </p:cNvPr>
          <p:cNvGrpSpPr/>
          <p:nvPr/>
        </p:nvGrpSpPr>
        <p:grpSpPr>
          <a:xfrm>
            <a:off x="182082" y="2921036"/>
            <a:ext cx="2777190" cy="523220"/>
            <a:chOff x="182082" y="2921036"/>
            <a:chExt cx="2777190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90955ADA-5D8B-42E4-B318-5E74436B1834}"/>
                    </a:ext>
                  </a:extLst>
                </p:cNvPr>
                <p:cNvSpPr/>
                <p:nvPr/>
              </p:nvSpPr>
              <p:spPr>
                <a:xfrm>
                  <a:off x="182082" y="2921036"/>
                  <a:ext cx="220881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28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事件</a:t>
                  </a:r>
                  <a:r>
                    <a:rPr lang="en-US" altLang="zh-CN" sz="2800" dirty="0">
                      <a:ea typeface="微软雅黑" panose="020B0503020204020204" pitchFamily="34" charset="-122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acc>
                        <m:accPr>
                          <m:chr m:val="̅"/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a14:m>
                  <a:r>
                    <a:rPr lang="en-US" altLang="zh-CN" sz="2800" dirty="0">
                      <a:ea typeface="微软雅黑" panose="020B0503020204020204" pitchFamily="34" charset="-122"/>
                    </a:rPr>
                    <a:t> = </a:t>
                  </a:r>
                </a:p>
              </p:txBody>
            </p:sp>
          </mc:Choice>
          <mc:Fallback xmlns=""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90955ADA-5D8B-42E4-B318-5E74436B18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082" y="2921036"/>
                  <a:ext cx="2208810" cy="523220"/>
                </a:xfrm>
                <a:prstGeom prst="rect">
                  <a:avLst/>
                </a:prstGeom>
                <a:blipFill>
                  <a:blip r:embed="rId6"/>
                  <a:stretch>
                    <a:fillRect l="-5801" t="-16279" r="-4696" b="-337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0BD2812E-3BC1-40AF-8DD7-896CDE560D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85317" y="2950182"/>
              <a:ext cx="473955" cy="452875"/>
            </a:xfrm>
            <a:custGeom>
              <a:avLst/>
              <a:gdLst>
                <a:gd name="connsiteX0" fmla="*/ 1322439 w 2181463"/>
                <a:gd name="connsiteY0" fmla="*/ 0 h 2084440"/>
                <a:gd name="connsiteX1" fmla="*/ 1952792 w 2181463"/>
                <a:gd name="connsiteY1" fmla="*/ 125790 h 2084440"/>
                <a:gd name="connsiteX2" fmla="*/ 2041492 w 2181463"/>
                <a:gd name="connsiteY2" fmla="*/ 168259 h 2084440"/>
                <a:gd name="connsiteX3" fmla="*/ 1965410 w 2181463"/>
                <a:gd name="connsiteY3" fmla="*/ 222755 h 2084440"/>
                <a:gd name="connsiteX4" fmla="*/ 1578077 w 2181463"/>
                <a:gd name="connsiteY4" fmla="*/ 959716 h 2084440"/>
                <a:gd name="connsiteX5" fmla="*/ 2161128 w 2181463"/>
                <a:gd name="connsiteY5" fmla="*/ 1823941 h 2084440"/>
                <a:gd name="connsiteX6" fmla="*/ 2181463 w 2181463"/>
                <a:gd name="connsiteY6" fmla="*/ 1833677 h 2084440"/>
                <a:gd name="connsiteX7" fmla="*/ 2163633 w 2181463"/>
                <a:gd name="connsiteY7" fmla="*/ 1846448 h 2084440"/>
                <a:gd name="connsiteX8" fmla="*/ 1322439 w 2181463"/>
                <a:gd name="connsiteY8" fmla="*/ 2084440 h 2084440"/>
                <a:gd name="connsiteX9" fmla="*/ 0 w 2181463"/>
                <a:gd name="connsiteY9" fmla="*/ 1042220 h 2084440"/>
                <a:gd name="connsiteX10" fmla="*/ 1322439 w 2181463"/>
                <a:gd name="connsiteY10" fmla="*/ 0 h 208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463" h="2084440">
                  <a:moveTo>
                    <a:pt x="1322439" y="0"/>
                  </a:moveTo>
                  <a:cubicBezTo>
                    <a:pt x="1550677" y="0"/>
                    <a:pt x="1765411" y="45568"/>
                    <a:pt x="1952792" y="125790"/>
                  </a:cubicBezTo>
                  <a:lnTo>
                    <a:pt x="2041492" y="168259"/>
                  </a:lnTo>
                  <a:lnTo>
                    <a:pt x="1965410" y="222755"/>
                  </a:lnTo>
                  <a:cubicBezTo>
                    <a:pt x="1726096" y="411360"/>
                    <a:pt x="1578077" y="671915"/>
                    <a:pt x="1578077" y="959716"/>
                  </a:cubicBezTo>
                  <a:cubicBezTo>
                    <a:pt x="1578077" y="1319467"/>
                    <a:pt x="1809357" y="1636647"/>
                    <a:pt x="2161128" y="1823941"/>
                  </a:cubicBezTo>
                  <a:lnTo>
                    <a:pt x="2181463" y="1833677"/>
                  </a:lnTo>
                  <a:lnTo>
                    <a:pt x="2163633" y="1846448"/>
                  </a:lnTo>
                  <a:cubicBezTo>
                    <a:pt x="1935038" y="1995127"/>
                    <a:pt x="1641973" y="2084440"/>
                    <a:pt x="1322439" y="2084440"/>
                  </a:cubicBezTo>
                  <a:cubicBezTo>
                    <a:pt x="592076" y="2084440"/>
                    <a:pt x="0" y="1617822"/>
                    <a:pt x="0" y="1042220"/>
                  </a:cubicBezTo>
                  <a:cubicBezTo>
                    <a:pt x="0" y="466618"/>
                    <a:pt x="592076" y="0"/>
                    <a:pt x="1322439" y="0"/>
                  </a:cubicBezTo>
                  <a:close/>
                </a:path>
              </a:pathLst>
            </a:custGeom>
            <a:solidFill>
              <a:srgbClr val="DED5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对话气泡: 圆角矩形 44">
                <a:extLst>
                  <a:ext uri="{FF2B5EF4-FFF2-40B4-BE49-F238E27FC236}">
                    <a16:creationId xmlns:a16="http://schemas.microsoft.com/office/drawing/2014/main" id="{2F9BD6A5-6A65-4F38-80AA-C8B1E7F3DC34}"/>
                  </a:ext>
                </a:extLst>
              </p:cNvPr>
              <p:cNvSpPr/>
              <p:nvPr/>
            </p:nvSpPr>
            <p:spPr>
              <a:xfrm>
                <a:off x="6696432" y="4386093"/>
                <a:ext cx="4650658" cy="896133"/>
              </a:xfrm>
              <a:prstGeom prst="wedgeRoundRectCallout">
                <a:avLst>
                  <a:gd name="adj1" fmla="val -33853"/>
                  <a:gd name="adj2" fmla="val 69527"/>
                  <a:gd name="adj3" fmla="val 16667"/>
                </a:avLst>
              </a:prstGeom>
              <a:solidFill>
                <a:srgbClr val="FFFF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全概率公式</a:t>
                </a:r>
                <a:endParaRPr lang="en-US" altLang="zh-CN" sz="2400" b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acc>
                        <m:accPr>
                          <m:chr m:val="̅"/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b="1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5" name="对话气泡: 圆角矩形 44">
                <a:extLst>
                  <a:ext uri="{FF2B5EF4-FFF2-40B4-BE49-F238E27FC236}">
                    <a16:creationId xmlns:a16="http://schemas.microsoft.com/office/drawing/2014/main" id="{2F9BD6A5-6A65-4F38-80AA-C8B1E7F3DC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432" y="4386093"/>
                <a:ext cx="4650658" cy="896133"/>
              </a:xfrm>
              <a:prstGeom prst="wedgeRoundRectCallout">
                <a:avLst>
                  <a:gd name="adj1" fmla="val -33853"/>
                  <a:gd name="adj2" fmla="val 69527"/>
                  <a:gd name="adj3" fmla="val 16667"/>
                </a:avLst>
              </a:prstGeom>
              <a:blipFill>
                <a:blip r:embed="rId7"/>
                <a:stretch>
                  <a:fillRect t="-11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C1412973-09AD-4486-B058-20DC5B2E979B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018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59911" y="36823"/>
            <a:ext cx="761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ea typeface="微软雅黑" panose="020B0503020204020204" pitchFamily="34" charset="-122"/>
              </a:rPr>
              <a:t>概率：文氏图</a:t>
            </a:r>
            <a:endParaRPr lang="en-US" altLang="zh-CN" sz="3600" b="1" dirty="0">
              <a:solidFill>
                <a:srgbClr val="0A05DF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B126110-C79E-4804-AAA8-353DBA97D0F7}"/>
              </a:ext>
            </a:extLst>
          </p:cNvPr>
          <p:cNvGrpSpPr/>
          <p:nvPr/>
        </p:nvGrpSpPr>
        <p:grpSpPr>
          <a:xfrm>
            <a:off x="6856402" y="1162217"/>
            <a:ext cx="5122606" cy="2775459"/>
            <a:chOff x="7000568" y="1523402"/>
            <a:chExt cx="5122606" cy="2775459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3E3B5F4-CE78-41B7-A31D-9D831BDC349B}"/>
                </a:ext>
              </a:extLst>
            </p:cNvPr>
            <p:cNvSpPr/>
            <p:nvPr/>
          </p:nvSpPr>
          <p:spPr>
            <a:xfrm>
              <a:off x="7000568" y="1523402"/>
              <a:ext cx="5122606" cy="2775459"/>
            </a:xfrm>
            <a:prstGeom prst="rect">
              <a:avLst/>
            </a:prstGeom>
            <a:solidFill>
              <a:srgbClr val="5B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A9EC563-BC44-43E7-9FE3-46041F91C7DA}"/>
                </a:ext>
              </a:extLst>
            </p:cNvPr>
            <p:cNvSpPr/>
            <p:nvPr/>
          </p:nvSpPr>
          <p:spPr>
            <a:xfrm>
              <a:off x="9050592" y="2066017"/>
              <a:ext cx="1066801" cy="1665418"/>
            </a:xfrm>
            <a:custGeom>
              <a:avLst/>
              <a:gdLst>
                <a:gd name="connsiteX0" fmla="*/ 463415 w 1066801"/>
                <a:gd name="connsiteY0" fmla="*/ 0 h 1665418"/>
                <a:gd name="connsiteX1" fmla="*/ 483750 w 1066801"/>
                <a:gd name="connsiteY1" fmla="*/ 9736 h 1665418"/>
                <a:gd name="connsiteX2" fmla="*/ 1066801 w 1066801"/>
                <a:gd name="connsiteY2" fmla="*/ 873961 h 1665418"/>
                <a:gd name="connsiteX3" fmla="*/ 679468 w 1066801"/>
                <a:gd name="connsiteY3" fmla="*/ 1610922 h 1665418"/>
                <a:gd name="connsiteX4" fmla="*/ 603386 w 1066801"/>
                <a:gd name="connsiteY4" fmla="*/ 1665418 h 1665418"/>
                <a:gd name="connsiteX5" fmla="*/ 583051 w 1066801"/>
                <a:gd name="connsiteY5" fmla="*/ 1655682 h 1665418"/>
                <a:gd name="connsiteX6" fmla="*/ 0 w 1066801"/>
                <a:gd name="connsiteY6" fmla="*/ 791457 h 1665418"/>
                <a:gd name="connsiteX7" fmla="*/ 387333 w 1066801"/>
                <a:gd name="connsiteY7" fmla="*/ 54496 h 1665418"/>
                <a:gd name="connsiteX8" fmla="*/ 463415 w 1066801"/>
                <a:gd name="connsiteY8" fmla="*/ 0 h 166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6801" h="1665418">
                  <a:moveTo>
                    <a:pt x="463415" y="0"/>
                  </a:moveTo>
                  <a:lnTo>
                    <a:pt x="483750" y="9736"/>
                  </a:lnTo>
                  <a:cubicBezTo>
                    <a:pt x="835521" y="197031"/>
                    <a:pt x="1066801" y="514210"/>
                    <a:pt x="1066801" y="873961"/>
                  </a:cubicBezTo>
                  <a:cubicBezTo>
                    <a:pt x="1066801" y="1161762"/>
                    <a:pt x="918782" y="1422317"/>
                    <a:pt x="679468" y="1610922"/>
                  </a:cubicBezTo>
                  <a:lnTo>
                    <a:pt x="603386" y="1665418"/>
                  </a:lnTo>
                  <a:lnTo>
                    <a:pt x="583051" y="1655682"/>
                  </a:lnTo>
                  <a:cubicBezTo>
                    <a:pt x="231280" y="1468388"/>
                    <a:pt x="0" y="1151208"/>
                    <a:pt x="0" y="791457"/>
                  </a:cubicBezTo>
                  <a:cubicBezTo>
                    <a:pt x="0" y="503656"/>
                    <a:pt x="148019" y="243101"/>
                    <a:pt x="387333" y="54496"/>
                  </a:cubicBezTo>
                  <a:lnTo>
                    <a:pt x="463415" y="0"/>
                  </a:lnTo>
                  <a:close/>
                </a:path>
              </a:pathLst>
            </a:custGeom>
            <a:solidFill>
              <a:srgbClr val="F3C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ea typeface="微软雅黑" panose="020B0503020204020204" pitchFamily="34" charset="-122"/>
                </a:rPr>
                <a:t>A</a:t>
              </a:r>
              <a:r>
                <a:rPr lang="en-US" altLang="zh-CN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⋂</a:t>
              </a:r>
              <a:r>
                <a:rPr lang="en-US" altLang="zh-CN" sz="2400" dirty="0">
                  <a:solidFill>
                    <a:schemeClr val="tx1"/>
                  </a:solidFill>
                  <a:ea typeface="微软雅黑" panose="020B0503020204020204" pitchFamily="34" charset="-122"/>
                </a:rPr>
                <a:t>B</a:t>
              </a:r>
              <a:endPara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12CA59C2-C5AF-40E2-852D-CC4BB6E3AEBD}"/>
                </a:ext>
              </a:extLst>
            </p:cNvPr>
            <p:cNvSpPr/>
            <p:nvPr/>
          </p:nvSpPr>
          <p:spPr>
            <a:xfrm>
              <a:off x="9553335" y="1815253"/>
              <a:ext cx="2181463" cy="2084440"/>
            </a:xfrm>
            <a:custGeom>
              <a:avLst/>
              <a:gdLst>
                <a:gd name="connsiteX0" fmla="*/ 859024 w 2181463"/>
                <a:gd name="connsiteY0" fmla="*/ 0 h 2084440"/>
                <a:gd name="connsiteX1" fmla="*/ 2181463 w 2181463"/>
                <a:gd name="connsiteY1" fmla="*/ 1042220 h 2084440"/>
                <a:gd name="connsiteX2" fmla="*/ 859024 w 2181463"/>
                <a:gd name="connsiteY2" fmla="*/ 2084440 h 2084440"/>
                <a:gd name="connsiteX3" fmla="*/ 228671 w 2181463"/>
                <a:gd name="connsiteY3" fmla="*/ 1958650 h 2084440"/>
                <a:gd name="connsiteX4" fmla="*/ 139971 w 2181463"/>
                <a:gd name="connsiteY4" fmla="*/ 1916181 h 2084440"/>
                <a:gd name="connsiteX5" fmla="*/ 216053 w 2181463"/>
                <a:gd name="connsiteY5" fmla="*/ 1861685 h 2084440"/>
                <a:gd name="connsiteX6" fmla="*/ 603386 w 2181463"/>
                <a:gd name="connsiteY6" fmla="*/ 1124724 h 2084440"/>
                <a:gd name="connsiteX7" fmla="*/ 20335 w 2181463"/>
                <a:gd name="connsiteY7" fmla="*/ 260499 h 2084440"/>
                <a:gd name="connsiteX8" fmla="*/ 0 w 2181463"/>
                <a:gd name="connsiteY8" fmla="*/ 250763 h 2084440"/>
                <a:gd name="connsiteX9" fmla="*/ 17830 w 2181463"/>
                <a:gd name="connsiteY9" fmla="*/ 237992 h 2084440"/>
                <a:gd name="connsiteX10" fmla="*/ 859024 w 2181463"/>
                <a:gd name="connsiteY10" fmla="*/ 0 h 208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463" h="2084440">
                  <a:moveTo>
                    <a:pt x="859024" y="0"/>
                  </a:moveTo>
                  <a:cubicBezTo>
                    <a:pt x="1589387" y="0"/>
                    <a:pt x="2181463" y="466618"/>
                    <a:pt x="2181463" y="1042220"/>
                  </a:cubicBezTo>
                  <a:cubicBezTo>
                    <a:pt x="2181463" y="1617822"/>
                    <a:pt x="1589387" y="2084440"/>
                    <a:pt x="859024" y="2084440"/>
                  </a:cubicBezTo>
                  <a:cubicBezTo>
                    <a:pt x="630786" y="2084440"/>
                    <a:pt x="416052" y="2038872"/>
                    <a:pt x="228671" y="1958650"/>
                  </a:cubicBezTo>
                  <a:lnTo>
                    <a:pt x="139971" y="1916181"/>
                  </a:lnTo>
                  <a:lnTo>
                    <a:pt x="216053" y="1861685"/>
                  </a:lnTo>
                  <a:cubicBezTo>
                    <a:pt x="455367" y="1673080"/>
                    <a:pt x="603386" y="1412525"/>
                    <a:pt x="603386" y="1124724"/>
                  </a:cubicBezTo>
                  <a:cubicBezTo>
                    <a:pt x="603386" y="764973"/>
                    <a:pt x="372106" y="447794"/>
                    <a:pt x="20335" y="260499"/>
                  </a:cubicBezTo>
                  <a:lnTo>
                    <a:pt x="0" y="250763"/>
                  </a:lnTo>
                  <a:lnTo>
                    <a:pt x="17830" y="237992"/>
                  </a:lnTo>
                  <a:cubicBezTo>
                    <a:pt x="246425" y="89314"/>
                    <a:pt x="539490" y="0"/>
                    <a:pt x="859024" y="0"/>
                  </a:cubicBezTo>
                  <a:close/>
                </a:path>
              </a:pathLst>
            </a:custGeom>
            <a:solidFill>
              <a:srgbClr val="A8EFC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ea typeface="微软雅黑" panose="020B0503020204020204" pitchFamily="34" charset="-122"/>
                </a:rPr>
                <a:t>B-A</a:t>
              </a:r>
              <a:endPara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8430C937-1A92-4552-B2B3-9E771F6C8937}"/>
                </a:ext>
              </a:extLst>
            </p:cNvPr>
            <p:cNvSpPr/>
            <p:nvPr/>
          </p:nvSpPr>
          <p:spPr>
            <a:xfrm>
              <a:off x="7433187" y="1897757"/>
              <a:ext cx="2181463" cy="2084440"/>
            </a:xfrm>
            <a:custGeom>
              <a:avLst/>
              <a:gdLst>
                <a:gd name="connsiteX0" fmla="*/ 1322439 w 2181463"/>
                <a:gd name="connsiteY0" fmla="*/ 0 h 2084440"/>
                <a:gd name="connsiteX1" fmla="*/ 1952792 w 2181463"/>
                <a:gd name="connsiteY1" fmla="*/ 125790 h 2084440"/>
                <a:gd name="connsiteX2" fmla="*/ 2041492 w 2181463"/>
                <a:gd name="connsiteY2" fmla="*/ 168259 h 2084440"/>
                <a:gd name="connsiteX3" fmla="*/ 1965410 w 2181463"/>
                <a:gd name="connsiteY3" fmla="*/ 222755 h 2084440"/>
                <a:gd name="connsiteX4" fmla="*/ 1578077 w 2181463"/>
                <a:gd name="connsiteY4" fmla="*/ 959716 h 2084440"/>
                <a:gd name="connsiteX5" fmla="*/ 2161128 w 2181463"/>
                <a:gd name="connsiteY5" fmla="*/ 1823941 h 2084440"/>
                <a:gd name="connsiteX6" fmla="*/ 2181463 w 2181463"/>
                <a:gd name="connsiteY6" fmla="*/ 1833677 h 2084440"/>
                <a:gd name="connsiteX7" fmla="*/ 2163633 w 2181463"/>
                <a:gd name="connsiteY7" fmla="*/ 1846448 h 2084440"/>
                <a:gd name="connsiteX8" fmla="*/ 1322439 w 2181463"/>
                <a:gd name="connsiteY8" fmla="*/ 2084440 h 2084440"/>
                <a:gd name="connsiteX9" fmla="*/ 0 w 2181463"/>
                <a:gd name="connsiteY9" fmla="*/ 1042220 h 2084440"/>
                <a:gd name="connsiteX10" fmla="*/ 1322439 w 2181463"/>
                <a:gd name="connsiteY10" fmla="*/ 0 h 208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463" h="2084440">
                  <a:moveTo>
                    <a:pt x="1322439" y="0"/>
                  </a:moveTo>
                  <a:cubicBezTo>
                    <a:pt x="1550677" y="0"/>
                    <a:pt x="1765411" y="45568"/>
                    <a:pt x="1952792" y="125790"/>
                  </a:cubicBezTo>
                  <a:lnTo>
                    <a:pt x="2041492" y="168259"/>
                  </a:lnTo>
                  <a:lnTo>
                    <a:pt x="1965410" y="222755"/>
                  </a:lnTo>
                  <a:cubicBezTo>
                    <a:pt x="1726096" y="411360"/>
                    <a:pt x="1578077" y="671915"/>
                    <a:pt x="1578077" y="959716"/>
                  </a:cubicBezTo>
                  <a:cubicBezTo>
                    <a:pt x="1578077" y="1319467"/>
                    <a:pt x="1809357" y="1636647"/>
                    <a:pt x="2161128" y="1823941"/>
                  </a:cubicBezTo>
                  <a:lnTo>
                    <a:pt x="2181463" y="1833677"/>
                  </a:lnTo>
                  <a:lnTo>
                    <a:pt x="2163633" y="1846448"/>
                  </a:lnTo>
                  <a:cubicBezTo>
                    <a:pt x="1935038" y="1995127"/>
                    <a:pt x="1641973" y="2084440"/>
                    <a:pt x="1322439" y="2084440"/>
                  </a:cubicBezTo>
                  <a:cubicBezTo>
                    <a:pt x="592076" y="2084440"/>
                    <a:pt x="0" y="1617822"/>
                    <a:pt x="0" y="1042220"/>
                  </a:cubicBezTo>
                  <a:cubicBezTo>
                    <a:pt x="0" y="466618"/>
                    <a:pt x="592076" y="0"/>
                    <a:pt x="1322439" y="0"/>
                  </a:cubicBezTo>
                  <a:close/>
                </a:path>
              </a:pathLst>
            </a:custGeom>
            <a:solidFill>
              <a:srgbClr val="DED5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ea typeface="微软雅黑" panose="020B0503020204020204" pitchFamily="34" charset="-122"/>
                </a:rPr>
                <a:t>A-B</a:t>
              </a:r>
              <a:endPara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CDB87B27-4C2C-48E2-9A27-ABFEE9FC4C51}"/>
              </a:ext>
            </a:extLst>
          </p:cNvPr>
          <p:cNvGrpSpPr/>
          <p:nvPr/>
        </p:nvGrpSpPr>
        <p:grpSpPr>
          <a:xfrm>
            <a:off x="68826" y="922095"/>
            <a:ext cx="3177914" cy="914400"/>
            <a:chOff x="5506063" y="5445448"/>
            <a:chExt cx="3177914" cy="91440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E2AAFFA-9A36-4F94-831F-3C873A4AF3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9456" y="5652221"/>
              <a:ext cx="1024521" cy="555092"/>
            </a:xfrm>
            <a:prstGeom prst="rect">
              <a:avLst/>
            </a:prstGeom>
            <a:solidFill>
              <a:srgbClr val="5B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D8CB9C9-2055-4114-AB7F-F28725CF87A5}"/>
                </a:ext>
              </a:extLst>
            </p:cNvPr>
            <p:cNvSpPr/>
            <p:nvPr/>
          </p:nvSpPr>
          <p:spPr>
            <a:xfrm>
              <a:off x="5506063" y="5445448"/>
              <a:ext cx="2133601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总事件</a:t>
              </a:r>
              <a:r>
                <a:rPr lang="en-US" altLang="zh-CN" sz="2800" dirty="0">
                  <a:solidFill>
                    <a:schemeClr val="tx1"/>
                  </a:solidFill>
                  <a:ea typeface="微软雅黑" panose="020B0503020204020204" pitchFamily="34" charset="-122"/>
                </a:rPr>
                <a:t> = </a:t>
              </a:r>
              <a:endParaRPr lang="zh-CN" altLang="en-US" sz="28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2196F919-F373-4C1A-A903-EF574FF591A4}"/>
              </a:ext>
            </a:extLst>
          </p:cNvPr>
          <p:cNvGrpSpPr/>
          <p:nvPr/>
        </p:nvGrpSpPr>
        <p:grpSpPr>
          <a:xfrm>
            <a:off x="3780646" y="1157491"/>
            <a:ext cx="2719345" cy="523220"/>
            <a:chOff x="6695768" y="5445448"/>
            <a:chExt cx="2719345" cy="523220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4D4850B6-6206-4AE6-BF30-85F4DF9D3F95}"/>
                </a:ext>
              </a:extLst>
            </p:cNvPr>
            <p:cNvSpPr txBox="1"/>
            <p:nvPr/>
          </p:nvSpPr>
          <p:spPr>
            <a:xfrm>
              <a:off x="6695768" y="5445448"/>
              <a:ext cx="25330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事件</a:t>
              </a:r>
              <a:r>
                <a:rPr lang="en-US" altLang="zh-CN" sz="2800" dirty="0">
                  <a:ea typeface="微软雅黑" panose="020B0503020204020204" pitchFamily="34" charset="-122"/>
                </a:rPr>
                <a:t> A =          + </a:t>
              </a:r>
              <a:endParaRPr lang="zh-CN" altLang="en-US" sz="2800" dirty="0">
                <a:ea typeface="微软雅黑" panose="020B0503020204020204" pitchFamily="34" charset="-122"/>
              </a:endParaRP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1DEAFF49-D4E8-45F1-9DB5-CBDF266FD2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81065" y="5475516"/>
              <a:ext cx="473955" cy="452875"/>
            </a:xfrm>
            <a:custGeom>
              <a:avLst/>
              <a:gdLst>
                <a:gd name="connsiteX0" fmla="*/ 1322439 w 2181463"/>
                <a:gd name="connsiteY0" fmla="*/ 0 h 2084440"/>
                <a:gd name="connsiteX1" fmla="*/ 1952792 w 2181463"/>
                <a:gd name="connsiteY1" fmla="*/ 125790 h 2084440"/>
                <a:gd name="connsiteX2" fmla="*/ 2041492 w 2181463"/>
                <a:gd name="connsiteY2" fmla="*/ 168259 h 2084440"/>
                <a:gd name="connsiteX3" fmla="*/ 1965410 w 2181463"/>
                <a:gd name="connsiteY3" fmla="*/ 222755 h 2084440"/>
                <a:gd name="connsiteX4" fmla="*/ 1578077 w 2181463"/>
                <a:gd name="connsiteY4" fmla="*/ 959716 h 2084440"/>
                <a:gd name="connsiteX5" fmla="*/ 2161128 w 2181463"/>
                <a:gd name="connsiteY5" fmla="*/ 1823941 h 2084440"/>
                <a:gd name="connsiteX6" fmla="*/ 2181463 w 2181463"/>
                <a:gd name="connsiteY6" fmla="*/ 1833677 h 2084440"/>
                <a:gd name="connsiteX7" fmla="*/ 2163633 w 2181463"/>
                <a:gd name="connsiteY7" fmla="*/ 1846448 h 2084440"/>
                <a:gd name="connsiteX8" fmla="*/ 1322439 w 2181463"/>
                <a:gd name="connsiteY8" fmla="*/ 2084440 h 2084440"/>
                <a:gd name="connsiteX9" fmla="*/ 0 w 2181463"/>
                <a:gd name="connsiteY9" fmla="*/ 1042220 h 2084440"/>
                <a:gd name="connsiteX10" fmla="*/ 1322439 w 2181463"/>
                <a:gd name="connsiteY10" fmla="*/ 0 h 208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463" h="2084440">
                  <a:moveTo>
                    <a:pt x="1322439" y="0"/>
                  </a:moveTo>
                  <a:cubicBezTo>
                    <a:pt x="1550677" y="0"/>
                    <a:pt x="1765411" y="45568"/>
                    <a:pt x="1952792" y="125790"/>
                  </a:cubicBezTo>
                  <a:lnTo>
                    <a:pt x="2041492" y="168259"/>
                  </a:lnTo>
                  <a:lnTo>
                    <a:pt x="1965410" y="222755"/>
                  </a:lnTo>
                  <a:cubicBezTo>
                    <a:pt x="1726096" y="411360"/>
                    <a:pt x="1578077" y="671915"/>
                    <a:pt x="1578077" y="959716"/>
                  </a:cubicBezTo>
                  <a:cubicBezTo>
                    <a:pt x="1578077" y="1319467"/>
                    <a:pt x="1809357" y="1636647"/>
                    <a:pt x="2161128" y="1823941"/>
                  </a:cubicBezTo>
                  <a:lnTo>
                    <a:pt x="2181463" y="1833677"/>
                  </a:lnTo>
                  <a:lnTo>
                    <a:pt x="2163633" y="1846448"/>
                  </a:lnTo>
                  <a:cubicBezTo>
                    <a:pt x="1935038" y="1995127"/>
                    <a:pt x="1641973" y="2084440"/>
                    <a:pt x="1322439" y="2084440"/>
                  </a:cubicBezTo>
                  <a:cubicBezTo>
                    <a:pt x="592076" y="2084440"/>
                    <a:pt x="0" y="1617822"/>
                    <a:pt x="0" y="1042220"/>
                  </a:cubicBezTo>
                  <a:cubicBezTo>
                    <a:pt x="0" y="466618"/>
                    <a:pt x="592076" y="0"/>
                    <a:pt x="1322439" y="0"/>
                  </a:cubicBezTo>
                  <a:close/>
                </a:path>
              </a:pathLst>
            </a:custGeom>
            <a:solidFill>
              <a:srgbClr val="DED5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423327DC-9636-474A-A27E-4905A11F57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01753" y="5535411"/>
              <a:ext cx="213360" cy="333084"/>
            </a:xfrm>
            <a:custGeom>
              <a:avLst/>
              <a:gdLst>
                <a:gd name="connsiteX0" fmla="*/ 463415 w 1066801"/>
                <a:gd name="connsiteY0" fmla="*/ 0 h 1665418"/>
                <a:gd name="connsiteX1" fmla="*/ 483750 w 1066801"/>
                <a:gd name="connsiteY1" fmla="*/ 9736 h 1665418"/>
                <a:gd name="connsiteX2" fmla="*/ 1066801 w 1066801"/>
                <a:gd name="connsiteY2" fmla="*/ 873961 h 1665418"/>
                <a:gd name="connsiteX3" fmla="*/ 679468 w 1066801"/>
                <a:gd name="connsiteY3" fmla="*/ 1610922 h 1665418"/>
                <a:gd name="connsiteX4" fmla="*/ 603386 w 1066801"/>
                <a:gd name="connsiteY4" fmla="*/ 1665418 h 1665418"/>
                <a:gd name="connsiteX5" fmla="*/ 583051 w 1066801"/>
                <a:gd name="connsiteY5" fmla="*/ 1655682 h 1665418"/>
                <a:gd name="connsiteX6" fmla="*/ 0 w 1066801"/>
                <a:gd name="connsiteY6" fmla="*/ 791457 h 1665418"/>
                <a:gd name="connsiteX7" fmla="*/ 387333 w 1066801"/>
                <a:gd name="connsiteY7" fmla="*/ 54496 h 1665418"/>
                <a:gd name="connsiteX8" fmla="*/ 463415 w 1066801"/>
                <a:gd name="connsiteY8" fmla="*/ 0 h 166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6801" h="1665418">
                  <a:moveTo>
                    <a:pt x="463415" y="0"/>
                  </a:moveTo>
                  <a:lnTo>
                    <a:pt x="483750" y="9736"/>
                  </a:lnTo>
                  <a:cubicBezTo>
                    <a:pt x="835521" y="197031"/>
                    <a:pt x="1066801" y="514210"/>
                    <a:pt x="1066801" y="873961"/>
                  </a:cubicBezTo>
                  <a:cubicBezTo>
                    <a:pt x="1066801" y="1161762"/>
                    <a:pt x="918782" y="1422317"/>
                    <a:pt x="679468" y="1610922"/>
                  </a:cubicBezTo>
                  <a:lnTo>
                    <a:pt x="603386" y="1665418"/>
                  </a:lnTo>
                  <a:lnTo>
                    <a:pt x="583051" y="1655682"/>
                  </a:lnTo>
                  <a:cubicBezTo>
                    <a:pt x="231280" y="1468388"/>
                    <a:pt x="0" y="1151208"/>
                    <a:pt x="0" y="791457"/>
                  </a:cubicBezTo>
                  <a:cubicBezTo>
                    <a:pt x="0" y="503656"/>
                    <a:pt x="148019" y="243101"/>
                    <a:pt x="387333" y="54496"/>
                  </a:cubicBezTo>
                  <a:lnTo>
                    <a:pt x="463415" y="0"/>
                  </a:lnTo>
                  <a:close/>
                </a:path>
              </a:pathLst>
            </a:custGeom>
            <a:solidFill>
              <a:srgbClr val="F3C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A46AD677-D747-40C2-B91B-8DF955AB1DC9}"/>
              </a:ext>
            </a:extLst>
          </p:cNvPr>
          <p:cNvGrpSpPr/>
          <p:nvPr/>
        </p:nvGrpSpPr>
        <p:grpSpPr>
          <a:xfrm>
            <a:off x="216310" y="2082129"/>
            <a:ext cx="2778397" cy="523220"/>
            <a:chOff x="7435521" y="5772289"/>
            <a:chExt cx="2778397" cy="523220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90955ADA-5D8B-42E4-B318-5E74436B1834}"/>
                </a:ext>
              </a:extLst>
            </p:cNvPr>
            <p:cNvSpPr/>
            <p:nvPr/>
          </p:nvSpPr>
          <p:spPr>
            <a:xfrm>
              <a:off x="7435521" y="5772289"/>
              <a:ext cx="22749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事件</a:t>
              </a:r>
              <a:r>
                <a:rPr lang="en-US" altLang="zh-CN" sz="2800" dirty="0">
                  <a:ea typeface="微软雅黑" panose="020B0503020204020204" pitchFamily="34" charset="-122"/>
                </a:rPr>
                <a:t> B  =       +</a:t>
              </a: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0207C3E7-F238-478D-87EC-AC4BC4051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67420" y="5856856"/>
              <a:ext cx="213360" cy="333084"/>
            </a:xfrm>
            <a:custGeom>
              <a:avLst/>
              <a:gdLst>
                <a:gd name="connsiteX0" fmla="*/ 463415 w 1066801"/>
                <a:gd name="connsiteY0" fmla="*/ 0 h 1665418"/>
                <a:gd name="connsiteX1" fmla="*/ 483750 w 1066801"/>
                <a:gd name="connsiteY1" fmla="*/ 9736 h 1665418"/>
                <a:gd name="connsiteX2" fmla="*/ 1066801 w 1066801"/>
                <a:gd name="connsiteY2" fmla="*/ 873961 h 1665418"/>
                <a:gd name="connsiteX3" fmla="*/ 679468 w 1066801"/>
                <a:gd name="connsiteY3" fmla="*/ 1610922 h 1665418"/>
                <a:gd name="connsiteX4" fmla="*/ 603386 w 1066801"/>
                <a:gd name="connsiteY4" fmla="*/ 1665418 h 1665418"/>
                <a:gd name="connsiteX5" fmla="*/ 583051 w 1066801"/>
                <a:gd name="connsiteY5" fmla="*/ 1655682 h 1665418"/>
                <a:gd name="connsiteX6" fmla="*/ 0 w 1066801"/>
                <a:gd name="connsiteY6" fmla="*/ 791457 h 1665418"/>
                <a:gd name="connsiteX7" fmla="*/ 387333 w 1066801"/>
                <a:gd name="connsiteY7" fmla="*/ 54496 h 1665418"/>
                <a:gd name="connsiteX8" fmla="*/ 463415 w 1066801"/>
                <a:gd name="connsiteY8" fmla="*/ 0 h 166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6801" h="1665418">
                  <a:moveTo>
                    <a:pt x="463415" y="0"/>
                  </a:moveTo>
                  <a:lnTo>
                    <a:pt x="483750" y="9736"/>
                  </a:lnTo>
                  <a:cubicBezTo>
                    <a:pt x="835521" y="197031"/>
                    <a:pt x="1066801" y="514210"/>
                    <a:pt x="1066801" y="873961"/>
                  </a:cubicBezTo>
                  <a:cubicBezTo>
                    <a:pt x="1066801" y="1161762"/>
                    <a:pt x="918782" y="1422317"/>
                    <a:pt x="679468" y="1610922"/>
                  </a:cubicBezTo>
                  <a:lnTo>
                    <a:pt x="603386" y="1665418"/>
                  </a:lnTo>
                  <a:lnTo>
                    <a:pt x="583051" y="1655682"/>
                  </a:lnTo>
                  <a:cubicBezTo>
                    <a:pt x="231280" y="1468388"/>
                    <a:pt x="0" y="1151208"/>
                    <a:pt x="0" y="791457"/>
                  </a:cubicBezTo>
                  <a:cubicBezTo>
                    <a:pt x="0" y="503656"/>
                    <a:pt x="148019" y="243101"/>
                    <a:pt x="387333" y="54496"/>
                  </a:cubicBezTo>
                  <a:lnTo>
                    <a:pt x="463415" y="0"/>
                  </a:lnTo>
                  <a:close/>
                </a:path>
              </a:pathLst>
            </a:custGeom>
            <a:solidFill>
              <a:srgbClr val="F3C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B33BC00F-EF74-4DBF-8611-293F57919D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77625" y="5823219"/>
              <a:ext cx="436293" cy="416888"/>
            </a:xfrm>
            <a:custGeom>
              <a:avLst/>
              <a:gdLst>
                <a:gd name="connsiteX0" fmla="*/ 859024 w 2181463"/>
                <a:gd name="connsiteY0" fmla="*/ 0 h 2084440"/>
                <a:gd name="connsiteX1" fmla="*/ 2181463 w 2181463"/>
                <a:gd name="connsiteY1" fmla="*/ 1042220 h 2084440"/>
                <a:gd name="connsiteX2" fmla="*/ 859024 w 2181463"/>
                <a:gd name="connsiteY2" fmla="*/ 2084440 h 2084440"/>
                <a:gd name="connsiteX3" fmla="*/ 228671 w 2181463"/>
                <a:gd name="connsiteY3" fmla="*/ 1958650 h 2084440"/>
                <a:gd name="connsiteX4" fmla="*/ 139971 w 2181463"/>
                <a:gd name="connsiteY4" fmla="*/ 1916181 h 2084440"/>
                <a:gd name="connsiteX5" fmla="*/ 216053 w 2181463"/>
                <a:gd name="connsiteY5" fmla="*/ 1861685 h 2084440"/>
                <a:gd name="connsiteX6" fmla="*/ 603386 w 2181463"/>
                <a:gd name="connsiteY6" fmla="*/ 1124724 h 2084440"/>
                <a:gd name="connsiteX7" fmla="*/ 20335 w 2181463"/>
                <a:gd name="connsiteY7" fmla="*/ 260499 h 2084440"/>
                <a:gd name="connsiteX8" fmla="*/ 0 w 2181463"/>
                <a:gd name="connsiteY8" fmla="*/ 250763 h 2084440"/>
                <a:gd name="connsiteX9" fmla="*/ 17830 w 2181463"/>
                <a:gd name="connsiteY9" fmla="*/ 237992 h 2084440"/>
                <a:gd name="connsiteX10" fmla="*/ 859024 w 2181463"/>
                <a:gd name="connsiteY10" fmla="*/ 0 h 208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463" h="2084440">
                  <a:moveTo>
                    <a:pt x="859024" y="0"/>
                  </a:moveTo>
                  <a:cubicBezTo>
                    <a:pt x="1589387" y="0"/>
                    <a:pt x="2181463" y="466618"/>
                    <a:pt x="2181463" y="1042220"/>
                  </a:cubicBezTo>
                  <a:cubicBezTo>
                    <a:pt x="2181463" y="1617822"/>
                    <a:pt x="1589387" y="2084440"/>
                    <a:pt x="859024" y="2084440"/>
                  </a:cubicBezTo>
                  <a:cubicBezTo>
                    <a:pt x="630786" y="2084440"/>
                    <a:pt x="416052" y="2038872"/>
                    <a:pt x="228671" y="1958650"/>
                  </a:cubicBezTo>
                  <a:lnTo>
                    <a:pt x="139971" y="1916181"/>
                  </a:lnTo>
                  <a:lnTo>
                    <a:pt x="216053" y="1861685"/>
                  </a:lnTo>
                  <a:cubicBezTo>
                    <a:pt x="455367" y="1673080"/>
                    <a:pt x="603386" y="1412525"/>
                    <a:pt x="603386" y="1124724"/>
                  </a:cubicBezTo>
                  <a:cubicBezTo>
                    <a:pt x="603386" y="764973"/>
                    <a:pt x="372106" y="447794"/>
                    <a:pt x="20335" y="260499"/>
                  </a:cubicBezTo>
                  <a:lnTo>
                    <a:pt x="0" y="250763"/>
                  </a:lnTo>
                  <a:lnTo>
                    <a:pt x="17830" y="237992"/>
                  </a:lnTo>
                  <a:cubicBezTo>
                    <a:pt x="246425" y="89314"/>
                    <a:pt x="539490" y="0"/>
                    <a:pt x="859024" y="0"/>
                  </a:cubicBezTo>
                  <a:close/>
                </a:path>
              </a:pathLst>
            </a:custGeom>
            <a:solidFill>
              <a:srgbClr val="A8EFC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60892922-DB8B-4AF0-810D-FAECEF677955}"/>
              </a:ext>
            </a:extLst>
          </p:cNvPr>
          <p:cNvGrpSpPr/>
          <p:nvPr/>
        </p:nvGrpSpPr>
        <p:grpSpPr>
          <a:xfrm>
            <a:off x="268155" y="2933745"/>
            <a:ext cx="3599366" cy="723121"/>
            <a:chOff x="299123" y="3836379"/>
            <a:chExt cx="3599366" cy="723121"/>
          </a:xfrm>
        </p:grpSpPr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D3D85796-11E8-4737-9B2B-21935011278A}"/>
                </a:ext>
              </a:extLst>
            </p:cNvPr>
            <p:cNvCxnSpPr>
              <a:cxnSpLocks/>
            </p:cNvCxnSpPr>
            <p:nvPr/>
          </p:nvCxnSpPr>
          <p:spPr>
            <a:xfrm>
              <a:off x="2153197" y="4315935"/>
              <a:ext cx="17452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785DB1E4-CBE3-4E05-A927-4415C9B9BF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26816" y="3836379"/>
              <a:ext cx="213360" cy="333084"/>
            </a:xfrm>
            <a:custGeom>
              <a:avLst/>
              <a:gdLst>
                <a:gd name="connsiteX0" fmla="*/ 463415 w 1066801"/>
                <a:gd name="connsiteY0" fmla="*/ 0 h 1665418"/>
                <a:gd name="connsiteX1" fmla="*/ 483750 w 1066801"/>
                <a:gd name="connsiteY1" fmla="*/ 9736 h 1665418"/>
                <a:gd name="connsiteX2" fmla="*/ 1066801 w 1066801"/>
                <a:gd name="connsiteY2" fmla="*/ 873961 h 1665418"/>
                <a:gd name="connsiteX3" fmla="*/ 679468 w 1066801"/>
                <a:gd name="connsiteY3" fmla="*/ 1610922 h 1665418"/>
                <a:gd name="connsiteX4" fmla="*/ 603386 w 1066801"/>
                <a:gd name="connsiteY4" fmla="*/ 1665418 h 1665418"/>
                <a:gd name="connsiteX5" fmla="*/ 583051 w 1066801"/>
                <a:gd name="connsiteY5" fmla="*/ 1655682 h 1665418"/>
                <a:gd name="connsiteX6" fmla="*/ 0 w 1066801"/>
                <a:gd name="connsiteY6" fmla="*/ 791457 h 1665418"/>
                <a:gd name="connsiteX7" fmla="*/ 387333 w 1066801"/>
                <a:gd name="connsiteY7" fmla="*/ 54496 h 1665418"/>
                <a:gd name="connsiteX8" fmla="*/ 463415 w 1066801"/>
                <a:gd name="connsiteY8" fmla="*/ 0 h 166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6801" h="1665418">
                  <a:moveTo>
                    <a:pt x="463415" y="0"/>
                  </a:moveTo>
                  <a:lnTo>
                    <a:pt x="483750" y="9736"/>
                  </a:lnTo>
                  <a:cubicBezTo>
                    <a:pt x="835521" y="197031"/>
                    <a:pt x="1066801" y="514210"/>
                    <a:pt x="1066801" y="873961"/>
                  </a:cubicBezTo>
                  <a:cubicBezTo>
                    <a:pt x="1066801" y="1161762"/>
                    <a:pt x="918782" y="1422317"/>
                    <a:pt x="679468" y="1610922"/>
                  </a:cubicBezTo>
                  <a:lnTo>
                    <a:pt x="603386" y="1665418"/>
                  </a:lnTo>
                  <a:lnTo>
                    <a:pt x="583051" y="1655682"/>
                  </a:lnTo>
                  <a:cubicBezTo>
                    <a:pt x="231280" y="1468388"/>
                    <a:pt x="0" y="1151208"/>
                    <a:pt x="0" y="791457"/>
                  </a:cubicBezTo>
                  <a:cubicBezTo>
                    <a:pt x="0" y="503656"/>
                    <a:pt x="148019" y="243101"/>
                    <a:pt x="387333" y="54496"/>
                  </a:cubicBezTo>
                  <a:lnTo>
                    <a:pt x="463415" y="0"/>
                  </a:lnTo>
                  <a:close/>
                </a:path>
              </a:pathLst>
            </a:custGeom>
            <a:solidFill>
              <a:srgbClr val="F3C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5375934E-0710-4E81-B173-50221558A078}"/>
                    </a:ext>
                  </a:extLst>
                </p:cNvPr>
                <p:cNvSpPr/>
                <p:nvPr/>
              </p:nvSpPr>
              <p:spPr>
                <a:xfrm>
                  <a:off x="299123" y="4036280"/>
                  <a:ext cx="153907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altLang="zh-CN" sz="2800" dirty="0">
                      <a:ea typeface="微软雅黑" panose="020B0503020204020204" pitchFamily="34" charset="-122"/>
                    </a:rPr>
                    <a:t> =</a:t>
                  </a:r>
                  <a:endParaRPr lang="zh-CN" altLang="en-US" sz="2800" dirty="0"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5375934E-0710-4E81-B173-50221558A0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123" y="4036280"/>
                  <a:ext cx="1539076" cy="523220"/>
                </a:xfrm>
                <a:prstGeom prst="rect">
                  <a:avLst/>
                </a:prstGeom>
                <a:blipFill>
                  <a:blip r:embed="rId2"/>
                  <a:stretch>
                    <a:fillRect t="-10465" r="-7143" b="-325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1045B1A9-77AC-4EF8-A254-14CDFDF354A4}"/>
              </a:ext>
            </a:extLst>
          </p:cNvPr>
          <p:cNvSpPr>
            <a:spLocks noChangeAspect="1"/>
          </p:cNvSpPr>
          <p:nvPr/>
        </p:nvSpPr>
        <p:spPr>
          <a:xfrm>
            <a:off x="2503845" y="3539226"/>
            <a:ext cx="213360" cy="333084"/>
          </a:xfrm>
          <a:custGeom>
            <a:avLst/>
            <a:gdLst>
              <a:gd name="connsiteX0" fmla="*/ 463415 w 1066801"/>
              <a:gd name="connsiteY0" fmla="*/ 0 h 1665418"/>
              <a:gd name="connsiteX1" fmla="*/ 483750 w 1066801"/>
              <a:gd name="connsiteY1" fmla="*/ 9736 h 1665418"/>
              <a:gd name="connsiteX2" fmla="*/ 1066801 w 1066801"/>
              <a:gd name="connsiteY2" fmla="*/ 873961 h 1665418"/>
              <a:gd name="connsiteX3" fmla="*/ 679468 w 1066801"/>
              <a:gd name="connsiteY3" fmla="*/ 1610922 h 1665418"/>
              <a:gd name="connsiteX4" fmla="*/ 603386 w 1066801"/>
              <a:gd name="connsiteY4" fmla="*/ 1665418 h 1665418"/>
              <a:gd name="connsiteX5" fmla="*/ 583051 w 1066801"/>
              <a:gd name="connsiteY5" fmla="*/ 1655682 h 1665418"/>
              <a:gd name="connsiteX6" fmla="*/ 0 w 1066801"/>
              <a:gd name="connsiteY6" fmla="*/ 791457 h 1665418"/>
              <a:gd name="connsiteX7" fmla="*/ 387333 w 1066801"/>
              <a:gd name="connsiteY7" fmla="*/ 54496 h 1665418"/>
              <a:gd name="connsiteX8" fmla="*/ 463415 w 1066801"/>
              <a:gd name="connsiteY8" fmla="*/ 0 h 1665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6801" h="1665418">
                <a:moveTo>
                  <a:pt x="463415" y="0"/>
                </a:moveTo>
                <a:lnTo>
                  <a:pt x="483750" y="9736"/>
                </a:lnTo>
                <a:cubicBezTo>
                  <a:pt x="835521" y="197031"/>
                  <a:pt x="1066801" y="514210"/>
                  <a:pt x="1066801" y="873961"/>
                </a:cubicBezTo>
                <a:cubicBezTo>
                  <a:pt x="1066801" y="1161762"/>
                  <a:pt x="918782" y="1422317"/>
                  <a:pt x="679468" y="1610922"/>
                </a:cubicBezTo>
                <a:lnTo>
                  <a:pt x="603386" y="1665418"/>
                </a:lnTo>
                <a:lnTo>
                  <a:pt x="583051" y="1655682"/>
                </a:lnTo>
                <a:cubicBezTo>
                  <a:pt x="231280" y="1468388"/>
                  <a:pt x="0" y="1151208"/>
                  <a:pt x="0" y="791457"/>
                </a:cubicBezTo>
                <a:cubicBezTo>
                  <a:pt x="0" y="503656"/>
                  <a:pt x="148019" y="243101"/>
                  <a:pt x="387333" y="54496"/>
                </a:cubicBezTo>
                <a:lnTo>
                  <a:pt x="463415" y="0"/>
                </a:lnTo>
                <a:close/>
              </a:path>
            </a:pathLst>
          </a:custGeom>
          <a:solidFill>
            <a:srgbClr val="F3C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CF73633D-AA03-4ECB-BB3A-DDD8F67E0475}"/>
              </a:ext>
            </a:extLst>
          </p:cNvPr>
          <p:cNvSpPr>
            <a:spLocks noChangeAspect="1"/>
          </p:cNvSpPr>
          <p:nvPr/>
        </p:nvSpPr>
        <p:spPr>
          <a:xfrm>
            <a:off x="3214050" y="3505589"/>
            <a:ext cx="436293" cy="416888"/>
          </a:xfrm>
          <a:custGeom>
            <a:avLst/>
            <a:gdLst>
              <a:gd name="connsiteX0" fmla="*/ 859024 w 2181463"/>
              <a:gd name="connsiteY0" fmla="*/ 0 h 2084440"/>
              <a:gd name="connsiteX1" fmla="*/ 2181463 w 2181463"/>
              <a:gd name="connsiteY1" fmla="*/ 1042220 h 2084440"/>
              <a:gd name="connsiteX2" fmla="*/ 859024 w 2181463"/>
              <a:gd name="connsiteY2" fmla="*/ 2084440 h 2084440"/>
              <a:gd name="connsiteX3" fmla="*/ 228671 w 2181463"/>
              <a:gd name="connsiteY3" fmla="*/ 1958650 h 2084440"/>
              <a:gd name="connsiteX4" fmla="*/ 139971 w 2181463"/>
              <a:gd name="connsiteY4" fmla="*/ 1916181 h 2084440"/>
              <a:gd name="connsiteX5" fmla="*/ 216053 w 2181463"/>
              <a:gd name="connsiteY5" fmla="*/ 1861685 h 2084440"/>
              <a:gd name="connsiteX6" fmla="*/ 603386 w 2181463"/>
              <a:gd name="connsiteY6" fmla="*/ 1124724 h 2084440"/>
              <a:gd name="connsiteX7" fmla="*/ 20335 w 2181463"/>
              <a:gd name="connsiteY7" fmla="*/ 260499 h 2084440"/>
              <a:gd name="connsiteX8" fmla="*/ 0 w 2181463"/>
              <a:gd name="connsiteY8" fmla="*/ 250763 h 2084440"/>
              <a:gd name="connsiteX9" fmla="*/ 17830 w 2181463"/>
              <a:gd name="connsiteY9" fmla="*/ 237992 h 2084440"/>
              <a:gd name="connsiteX10" fmla="*/ 859024 w 2181463"/>
              <a:gd name="connsiteY10" fmla="*/ 0 h 208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81463" h="2084440">
                <a:moveTo>
                  <a:pt x="859024" y="0"/>
                </a:moveTo>
                <a:cubicBezTo>
                  <a:pt x="1589387" y="0"/>
                  <a:pt x="2181463" y="466618"/>
                  <a:pt x="2181463" y="1042220"/>
                </a:cubicBezTo>
                <a:cubicBezTo>
                  <a:pt x="2181463" y="1617822"/>
                  <a:pt x="1589387" y="2084440"/>
                  <a:pt x="859024" y="2084440"/>
                </a:cubicBezTo>
                <a:cubicBezTo>
                  <a:pt x="630786" y="2084440"/>
                  <a:pt x="416052" y="2038872"/>
                  <a:pt x="228671" y="1958650"/>
                </a:cubicBezTo>
                <a:lnTo>
                  <a:pt x="139971" y="1916181"/>
                </a:lnTo>
                <a:lnTo>
                  <a:pt x="216053" y="1861685"/>
                </a:lnTo>
                <a:cubicBezTo>
                  <a:pt x="455367" y="1673080"/>
                  <a:pt x="603386" y="1412525"/>
                  <a:pt x="603386" y="1124724"/>
                </a:cubicBezTo>
                <a:cubicBezTo>
                  <a:pt x="603386" y="764973"/>
                  <a:pt x="372106" y="447794"/>
                  <a:pt x="20335" y="260499"/>
                </a:cubicBezTo>
                <a:lnTo>
                  <a:pt x="0" y="250763"/>
                </a:lnTo>
                <a:lnTo>
                  <a:pt x="17830" y="237992"/>
                </a:lnTo>
                <a:cubicBezTo>
                  <a:pt x="246425" y="89314"/>
                  <a:pt x="539490" y="0"/>
                  <a:pt x="859024" y="0"/>
                </a:cubicBezTo>
                <a:close/>
              </a:path>
            </a:pathLst>
          </a:custGeom>
          <a:solidFill>
            <a:srgbClr val="A8EFC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B5B4B81-FFFF-4086-9F0D-40C5C593B42C}"/>
              </a:ext>
            </a:extLst>
          </p:cNvPr>
          <p:cNvSpPr txBox="1"/>
          <p:nvPr/>
        </p:nvSpPr>
        <p:spPr>
          <a:xfrm>
            <a:off x="2812606" y="343282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ea typeface="微软雅黑" panose="020B0503020204020204" pitchFamily="34" charset="-122"/>
              </a:rPr>
              <a:t>+</a:t>
            </a:r>
            <a:endParaRPr lang="zh-CN" altLang="en-US" sz="2800" dirty="0">
              <a:ea typeface="微软雅黑" panose="020B0503020204020204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E17A01C-DCD6-452E-BF3B-FACFE8E34697}"/>
              </a:ext>
            </a:extLst>
          </p:cNvPr>
          <p:cNvGrpSpPr/>
          <p:nvPr/>
        </p:nvGrpSpPr>
        <p:grpSpPr>
          <a:xfrm>
            <a:off x="359911" y="4238104"/>
            <a:ext cx="3599366" cy="1022304"/>
            <a:chOff x="359911" y="4381320"/>
            <a:chExt cx="3599366" cy="1022304"/>
          </a:xfrm>
        </p:grpSpPr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1BE5F254-F246-4EF9-8271-FA56D0FDBFBE}"/>
                </a:ext>
              </a:extLst>
            </p:cNvPr>
            <p:cNvGrpSpPr/>
            <p:nvPr/>
          </p:nvGrpSpPr>
          <p:grpSpPr>
            <a:xfrm>
              <a:off x="359911" y="4381320"/>
              <a:ext cx="3599366" cy="723121"/>
              <a:chOff x="299123" y="3836379"/>
              <a:chExt cx="3599366" cy="723121"/>
            </a:xfrm>
          </p:grpSpPr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500B3928-DFE8-44AF-A895-40B96129DF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3197" y="4315935"/>
                <a:ext cx="174529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任意多边形: 形状 62">
                <a:extLst>
                  <a:ext uri="{FF2B5EF4-FFF2-40B4-BE49-F238E27FC236}">
                    <a16:creationId xmlns:a16="http://schemas.microsoft.com/office/drawing/2014/main" id="{36218770-FDF1-4B5F-824B-7FDD2DAFCA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26816" y="3836379"/>
                <a:ext cx="213360" cy="333084"/>
              </a:xfrm>
              <a:custGeom>
                <a:avLst/>
                <a:gdLst>
                  <a:gd name="connsiteX0" fmla="*/ 463415 w 1066801"/>
                  <a:gd name="connsiteY0" fmla="*/ 0 h 1665418"/>
                  <a:gd name="connsiteX1" fmla="*/ 483750 w 1066801"/>
                  <a:gd name="connsiteY1" fmla="*/ 9736 h 1665418"/>
                  <a:gd name="connsiteX2" fmla="*/ 1066801 w 1066801"/>
                  <a:gd name="connsiteY2" fmla="*/ 873961 h 1665418"/>
                  <a:gd name="connsiteX3" fmla="*/ 679468 w 1066801"/>
                  <a:gd name="connsiteY3" fmla="*/ 1610922 h 1665418"/>
                  <a:gd name="connsiteX4" fmla="*/ 603386 w 1066801"/>
                  <a:gd name="connsiteY4" fmla="*/ 1665418 h 1665418"/>
                  <a:gd name="connsiteX5" fmla="*/ 583051 w 1066801"/>
                  <a:gd name="connsiteY5" fmla="*/ 1655682 h 1665418"/>
                  <a:gd name="connsiteX6" fmla="*/ 0 w 1066801"/>
                  <a:gd name="connsiteY6" fmla="*/ 791457 h 1665418"/>
                  <a:gd name="connsiteX7" fmla="*/ 387333 w 1066801"/>
                  <a:gd name="connsiteY7" fmla="*/ 54496 h 1665418"/>
                  <a:gd name="connsiteX8" fmla="*/ 463415 w 1066801"/>
                  <a:gd name="connsiteY8" fmla="*/ 0 h 1665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6801" h="1665418">
                    <a:moveTo>
                      <a:pt x="463415" y="0"/>
                    </a:moveTo>
                    <a:lnTo>
                      <a:pt x="483750" y="9736"/>
                    </a:lnTo>
                    <a:cubicBezTo>
                      <a:pt x="835521" y="197031"/>
                      <a:pt x="1066801" y="514210"/>
                      <a:pt x="1066801" y="873961"/>
                    </a:cubicBezTo>
                    <a:cubicBezTo>
                      <a:pt x="1066801" y="1161762"/>
                      <a:pt x="918782" y="1422317"/>
                      <a:pt x="679468" y="1610922"/>
                    </a:cubicBezTo>
                    <a:lnTo>
                      <a:pt x="603386" y="1665418"/>
                    </a:lnTo>
                    <a:lnTo>
                      <a:pt x="583051" y="1655682"/>
                    </a:lnTo>
                    <a:cubicBezTo>
                      <a:pt x="231280" y="1468388"/>
                      <a:pt x="0" y="1151208"/>
                      <a:pt x="0" y="791457"/>
                    </a:cubicBezTo>
                    <a:cubicBezTo>
                      <a:pt x="0" y="503656"/>
                      <a:pt x="148019" y="243101"/>
                      <a:pt x="387333" y="54496"/>
                    </a:cubicBezTo>
                    <a:lnTo>
                      <a:pt x="463415" y="0"/>
                    </a:lnTo>
                    <a:close/>
                  </a:path>
                </a:pathLst>
              </a:custGeom>
              <a:solidFill>
                <a:srgbClr val="F3C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矩形 63">
                    <a:extLst>
                      <a:ext uri="{FF2B5EF4-FFF2-40B4-BE49-F238E27FC236}">
                        <a16:creationId xmlns:a16="http://schemas.microsoft.com/office/drawing/2014/main" id="{33C0F270-8A1C-4C84-B3B6-70EC66C25449}"/>
                      </a:ext>
                    </a:extLst>
                  </p:cNvPr>
                  <p:cNvSpPr/>
                  <p:nvPr/>
                </p:nvSpPr>
                <p:spPr>
                  <a:xfrm>
                    <a:off x="299123" y="4036280"/>
                    <a:ext cx="1539076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altLang="zh-CN" sz="2800" dirty="0">
                        <a:ea typeface="微软雅黑" panose="020B0503020204020204" pitchFamily="34" charset="-122"/>
                      </a:rPr>
                      <a:t> =</a:t>
                    </a:r>
                    <a:endParaRPr lang="zh-CN" altLang="en-US" sz="2800" dirty="0"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64" name="矩形 63">
                    <a:extLst>
                      <a:ext uri="{FF2B5EF4-FFF2-40B4-BE49-F238E27FC236}">
                        <a16:creationId xmlns:a16="http://schemas.microsoft.com/office/drawing/2014/main" id="{33C0F270-8A1C-4C84-B3B6-70EC66C2544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9123" y="4036280"/>
                    <a:ext cx="1539076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10465" r="-7115" b="-3255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1F6E2924-A4A2-4566-B6F0-25764A4FC0A4}"/>
                </a:ext>
              </a:extLst>
            </p:cNvPr>
            <p:cNvSpPr txBox="1"/>
            <p:nvPr/>
          </p:nvSpPr>
          <p:spPr>
            <a:xfrm>
              <a:off x="2904362" y="488040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ea typeface="微软雅黑" panose="020B0503020204020204" pitchFamily="34" charset="-122"/>
                </a:rPr>
                <a:t>+</a:t>
              </a:r>
              <a:endParaRPr lang="zh-CN" altLang="en-US" sz="2800" dirty="0">
                <a:ea typeface="微软雅黑" panose="020B0503020204020204" pitchFamily="34" charset="-122"/>
              </a:endParaRPr>
            </a:p>
          </p:txBody>
        </p: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B7565C57-AE40-44C8-AF55-CD541A2738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13649" y="4931553"/>
              <a:ext cx="473955" cy="452875"/>
            </a:xfrm>
            <a:custGeom>
              <a:avLst/>
              <a:gdLst>
                <a:gd name="connsiteX0" fmla="*/ 1322439 w 2181463"/>
                <a:gd name="connsiteY0" fmla="*/ 0 h 2084440"/>
                <a:gd name="connsiteX1" fmla="*/ 1952792 w 2181463"/>
                <a:gd name="connsiteY1" fmla="*/ 125790 h 2084440"/>
                <a:gd name="connsiteX2" fmla="*/ 2041492 w 2181463"/>
                <a:gd name="connsiteY2" fmla="*/ 168259 h 2084440"/>
                <a:gd name="connsiteX3" fmla="*/ 1965410 w 2181463"/>
                <a:gd name="connsiteY3" fmla="*/ 222755 h 2084440"/>
                <a:gd name="connsiteX4" fmla="*/ 1578077 w 2181463"/>
                <a:gd name="connsiteY4" fmla="*/ 959716 h 2084440"/>
                <a:gd name="connsiteX5" fmla="*/ 2161128 w 2181463"/>
                <a:gd name="connsiteY5" fmla="*/ 1823941 h 2084440"/>
                <a:gd name="connsiteX6" fmla="*/ 2181463 w 2181463"/>
                <a:gd name="connsiteY6" fmla="*/ 1833677 h 2084440"/>
                <a:gd name="connsiteX7" fmla="*/ 2163633 w 2181463"/>
                <a:gd name="connsiteY7" fmla="*/ 1846448 h 2084440"/>
                <a:gd name="connsiteX8" fmla="*/ 1322439 w 2181463"/>
                <a:gd name="connsiteY8" fmla="*/ 2084440 h 2084440"/>
                <a:gd name="connsiteX9" fmla="*/ 0 w 2181463"/>
                <a:gd name="connsiteY9" fmla="*/ 1042220 h 2084440"/>
                <a:gd name="connsiteX10" fmla="*/ 1322439 w 2181463"/>
                <a:gd name="connsiteY10" fmla="*/ 0 h 208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463" h="2084440">
                  <a:moveTo>
                    <a:pt x="1322439" y="0"/>
                  </a:moveTo>
                  <a:cubicBezTo>
                    <a:pt x="1550677" y="0"/>
                    <a:pt x="1765411" y="45568"/>
                    <a:pt x="1952792" y="125790"/>
                  </a:cubicBezTo>
                  <a:lnTo>
                    <a:pt x="2041492" y="168259"/>
                  </a:lnTo>
                  <a:lnTo>
                    <a:pt x="1965410" y="222755"/>
                  </a:lnTo>
                  <a:cubicBezTo>
                    <a:pt x="1726096" y="411360"/>
                    <a:pt x="1578077" y="671915"/>
                    <a:pt x="1578077" y="959716"/>
                  </a:cubicBezTo>
                  <a:cubicBezTo>
                    <a:pt x="1578077" y="1319467"/>
                    <a:pt x="1809357" y="1636647"/>
                    <a:pt x="2161128" y="1823941"/>
                  </a:cubicBezTo>
                  <a:lnTo>
                    <a:pt x="2181463" y="1833677"/>
                  </a:lnTo>
                  <a:lnTo>
                    <a:pt x="2163633" y="1846448"/>
                  </a:lnTo>
                  <a:cubicBezTo>
                    <a:pt x="1935038" y="1995127"/>
                    <a:pt x="1641973" y="2084440"/>
                    <a:pt x="1322439" y="2084440"/>
                  </a:cubicBezTo>
                  <a:cubicBezTo>
                    <a:pt x="592076" y="2084440"/>
                    <a:pt x="0" y="1617822"/>
                    <a:pt x="0" y="1042220"/>
                  </a:cubicBezTo>
                  <a:cubicBezTo>
                    <a:pt x="0" y="466618"/>
                    <a:pt x="592076" y="0"/>
                    <a:pt x="1322439" y="0"/>
                  </a:cubicBezTo>
                  <a:close/>
                </a:path>
              </a:pathLst>
            </a:custGeom>
            <a:solidFill>
              <a:srgbClr val="DED5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5D351A6D-DBDE-416B-8C8E-0FCD3CF0CE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34337" y="4991448"/>
              <a:ext cx="213360" cy="333084"/>
            </a:xfrm>
            <a:custGeom>
              <a:avLst/>
              <a:gdLst>
                <a:gd name="connsiteX0" fmla="*/ 463415 w 1066801"/>
                <a:gd name="connsiteY0" fmla="*/ 0 h 1665418"/>
                <a:gd name="connsiteX1" fmla="*/ 483750 w 1066801"/>
                <a:gd name="connsiteY1" fmla="*/ 9736 h 1665418"/>
                <a:gd name="connsiteX2" fmla="*/ 1066801 w 1066801"/>
                <a:gd name="connsiteY2" fmla="*/ 873961 h 1665418"/>
                <a:gd name="connsiteX3" fmla="*/ 679468 w 1066801"/>
                <a:gd name="connsiteY3" fmla="*/ 1610922 h 1665418"/>
                <a:gd name="connsiteX4" fmla="*/ 603386 w 1066801"/>
                <a:gd name="connsiteY4" fmla="*/ 1665418 h 1665418"/>
                <a:gd name="connsiteX5" fmla="*/ 583051 w 1066801"/>
                <a:gd name="connsiteY5" fmla="*/ 1655682 h 1665418"/>
                <a:gd name="connsiteX6" fmla="*/ 0 w 1066801"/>
                <a:gd name="connsiteY6" fmla="*/ 791457 h 1665418"/>
                <a:gd name="connsiteX7" fmla="*/ 387333 w 1066801"/>
                <a:gd name="connsiteY7" fmla="*/ 54496 h 1665418"/>
                <a:gd name="connsiteX8" fmla="*/ 463415 w 1066801"/>
                <a:gd name="connsiteY8" fmla="*/ 0 h 166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6801" h="1665418">
                  <a:moveTo>
                    <a:pt x="463415" y="0"/>
                  </a:moveTo>
                  <a:lnTo>
                    <a:pt x="483750" y="9736"/>
                  </a:lnTo>
                  <a:cubicBezTo>
                    <a:pt x="835521" y="197031"/>
                    <a:pt x="1066801" y="514210"/>
                    <a:pt x="1066801" y="873961"/>
                  </a:cubicBezTo>
                  <a:cubicBezTo>
                    <a:pt x="1066801" y="1161762"/>
                    <a:pt x="918782" y="1422317"/>
                    <a:pt x="679468" y="1610922"/>
                  </a:cubicBezTo>
                  <a:lnTo>
                    <a:pt x="603386" y="1665418"/>
                  </a:lnTo>
                  <a:lnTo>
                    <a:pt x="583051" y="1655682"/>
                  </a:lnTo>
                  <a:cubicBezTo>
                    <a:pt x="231280" y="1468388"/>
                    <a:pt x="0" y="1151208"/>
                    <a:pt x="0" y="791457"/>
                  </a:cubicBezTo>
                  <a:cubicBezTo>
                    <a:pt x="0" y="503656"/>
                    <a:pt x="148019" y="243101"/>
                    <a:pt x="387333" y="54496"/>
                  </a:cubicBezTo>
                  <a:lnTo>
                    <a:pt x="463415" y="0"/>
                  </a:lnTo>
                  <a:close/>
                </a:path>
              </a:pathLst>
            </a:custGeom>
            <a:solidFill>
              <a:srgbClr val="F3C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</p:grp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60FE03B0-4EE3-4EB6-9F3A-97D840711AE8}"/>
              </a:ext>
            </a:extLst>
          </p:cNvPr>
          <p:cNvCxnSpPr>
            <a:cxnSpLocks/>
          </p:cNvCxnSpPr>
          <p:nvPr/>
        </p:nvCxnSpPr>
        <p:spPr>
          <a:xfrm>
            <a:off x="2037003" y="6066452"/>
            <a:ext cx="174529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任意多边形: 形状 87">
            <a:extLst>
              <a:ext uri="{FF2B5EF4-FFF2-40B4-BE49-F238E27FC236}">
                <a16:creationId xmlns:a16="http://schemas.microsoft.com/office/drawing/2014/main" id="{E7C861CC-34C6-4D0C-8BDE-CA057F4657E4}"/>
              </a:ext>
            </a:extLst>
          </p:cNvPr>
          <p:cNvSpPr>
            <a:spLocks noChangeAspect="1"/>
          </p:cNvSpPr>
          <p:nvPr/>
        </p:nvSpPr>
        <p:spPr>
          <a:xfrm>
            <a:off x="2710622" y="5586896"/>
            <a:ext cx="213360" cy="333084"/>
          </a:xfrm>
          <a:custGeom>
            <a:avLst/>
            <a:gdLst>
              <a:gd name="connsiteX0" fmla="*/ 463415 w 1066801"/>
              <a:gd name="connsiteY0" fmla="*/ 0 h 1665418"/>
              <a:gd name="connsiteX1" fmla="*/ 483750 w 1066801"/>
              <a:gd name="connsiteY1" fmla="*/ 9736 h 1665418"/>
              <a:gd name="connsiteX2" fmla="*/ 1066801 w 1066801"/>
              <a:gd name="connsiteY2" fmla="*/ 873961 h 1665418"/>
              <a:gd name="connsiteX3" fmla="*/ 679468 w 1066801"/>
              <a:gd name="connsiteY3" fmla="*/ 1610922 h 1665418"/>
              <a:gd name="connsiteX4" fmla="*/ 603386 w 1066801"/>
              <a:gd name="connsiteY4" fmla="*/ 1665418 h 1665418"/>
              <a:gd name="connsiteX5" fmla="*/ 583051 w 1066801"/>
              <a:gd name="connsiteY5" fmla="*/ 1655682 h 1665418"/>
              <a:gd name="connsiteX6" fmla="*/ 0 w 1066801"/>
              <a:gd name="connsiteY6" fmla="*/ 791457 h 1665418"/>
              <a:gd name="connsiteX7" fmla="*/ 387333 w 1066801"/>
              <a:gd name="connsiteY7" fmla="*/ 54496 h 1665418"/>
              <a:gd name="connsiteX8" fmla="*/ 463415 w 1066801"/>
              <a:gd name="connsiteY8" fmla="*/ 0 h 1665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6801" h="1665418">
                <a:moveTo>
                  <a:pt x="463415" y="0"/>
                </a:moveTo>
                <a:lnTo>
                  <a:pt x="483750" y="9736"/>
                </a:lnTo>
                <a:cubicBezTo>
                  <a:pt x="835521" y="197031"/>
                  <a:pt x="1066801" y="514210"/>
                  <a:pt x="1066801" y="873961"/>
                </a:cubicBezTo>
                <a:cubicBezTo>
                  <a:pt x="1066801" y="1161762"/>
                  <a:pt x="918782" y="1422317"/>
                  <a:pt x="679468" y="1610922"/>
                </a:cubicBezTo>
                <a:lnTo>
                  <a:pt x="603386" y="1665418"/>
                </a:lnTo>
                <a:lnTo>
                  <a:pt x="583051" y="1655682"/>
                </a:lnTo>
                <a:cubicBezTo>
                  <a:pt x="231280" y="1468388"/>
                  <a:pt x="0" y="1151208"/>
                  <a:pt x="0" y="791457"/>
                </a:cubicBezTo>
                <a:cubicBezTo>
                  <a:pt x="0" y="503656"/>
                  <a:pt x="148019" y="243101"/>
                  <a:pt x="387333" y="54496"/>
                </a:cubicBezTo>
                <a:lnTo>
                  <a:pt x="463415" y="0"/>
                </a:lnTo>
                <a:close/>
              </a:path>
            </a:pathLst>
          </a:custGeom>
          <a:solidFill>
            <a:srgbClr val="F3C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7D399506-2E2A-4CE6-98BE-3745F4CF870D}"/>
                  </a:ext>
                </a:extLst>
              </p:cNvPr>
              <p:cNvSpPr/>
              <p:nvPr/>
            </p:nvSpPr>
            <p:spPr>
              <a:xfrm>
                <a:off x="356691" y="5568842"/>
                <a:ext cx="8504508" cy="9748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dirty="0">
                    <a:ea typeface="微软雅黑" panose="020B0503020204020204" pitchFamily="34" charset="-122"/>
                  </a:rPr>
                  <a:t>  =                         =                                   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zh-CN" sz="3600" dirty="0">
                    <a:ea typeface="微软雅黑" panose="020B0503020204020204" pitchFamily="34" charset="-122"/>
                  </a:rPr>
                  <a:t> </a:t>
                </a:r>
                <a:endParaRPr lang="zh-CN" altLang="en-US" sz="28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7D399506-2E2A-4CE6-98BE-3745F4CF87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691" y="5568842"/>
                <a:ext cx="8504508" cy="9748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文本框 78">
            <a:extLst>
              <a:ext uri="{FF2B5EF4-FFF2-40B4-BE49-F238E27FC236}">
                <a16:creationId xmlns:a16="http://schemas.microsoft.com/office/drawing/2014/main" id="{59EBAE4E-4745-475B-8BAF-67A352E9EB43}"/>
              </a:ext>
            </a:extLst>
          </p:cNvPr>
          <p:cNvSpPr txBox="1"/>
          <p:nvPr/>
        </p:nvSpPr>
        <p:spPr>
          <a:xfrm>
            <a:off x="2727380" y="608598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ea typeface="微软雅黑" panose="020B0503020204020204" pitchFamily="34" charset="-122"/>
              </a:rPr>
              <a:t>+</a:t>
            </a:r>
            <a:endParaRPr lang="zh-CN" altLang="en-US" sz="2800" dirty="0">
              <a:ea typeface="微软雅黑" panose="020B0503020204020204" pitchFamily="34" charset="-122"/>
            </a:endParaRPr>
          </a:p>
        </p:txBody>
      </p:sp>
      <p:sp>
        <p:nvSpPr>
          <p:cNvPr id="85" name="任意多边形: 形状 84">
            <a:extLst>
              <a:ext uri="{FF2B5EF4-FFF2-40B4-BE49-F238E27FC236}">
                <a16:creationId xmlns:a16="http://schemas.microsoft.com/office/drawing/2014/main" id="{A921FEDD-A7A7-4D0A-941C-A1AA44E91E87}"/>
              </a:ext>
            </a:extLst>
          </p:cNvPr>
          <p:cNvSpPr>
            <a:spLocks noChangeAspect="1"/>
          </p:cNvSpPr>
          <p:nvPr/>
        </p:nvSpPr>
        <p:spPr>
          <a:xfrm>
            <a:off x="2236667" y="6137129"/>
            <a:ext cx="473955" cy="452875"/>
          </a:xfrm>
          <a:custGeom>
            <a:avLst/>
            <a:gdLst>
              <a:gd name="connsiteX0" fmla="*/ 1322439 w 2181463"/>
              <a:gd name="connsiteY0" fmla="*/ 0 h 2084440"/>
              <a:gd name="connsiteX1" fmla="*/ 1952792 w 2181463"/>
              <a:gd name="connsiteY1" fmla="*/ 125790 h 2084440"/>
              <a:gd name="connsiteX2" fmla="*/ 2041492 w 2181463"/>
              <a:gd name="connsiteY2" fmla="*/ 168259 h 2084440"/>
              <a:gd name="connsiteX3" fmla="*/ 1965410 w 2181463"/>
              <a:gd name="connsiteY3" fmla="*/ 222755 h 2084440"/>
              <a:gd name="connsiteX4" fmla="*/ 1578077 w 2181463"/>
              <a:gd name="connsiteY4" fmla="*/ 959716 h 2084440"/>
              <a:gd name="connsiteX5" fmla="*/ 2161128 w 2181463"/>
              <a:gd name="connsiteY5" fmla="*/ 1823941 h 2084440"/>
              <a:gd name="connsiteX6" fmla="*/ 2181463 w 2181463"/>
              <a:gd name="connsiteY6" fmla="*/ 1833677 h 2084440"/>
              <a:gd name="connsiteX7" fmla="*/ 2163633 w 2181463"/>
              <a:gd name="connsiteY7" fmla="*/ 1846448 h 2084440"/>
              <a:gd name="connsiteX8" fmla="*/ 1322439 w 2181463"/>
              <a:gd name="connsiteY8" fmla="*/ 2084440 h 2084440"/>
              <a:gd name="connsiteX9" fmla="*/ 0 w 2181463"/>
              <a:gd name="connsiteY9" fmla="*/ 1042220 h 2084440"/>
              <a:gd name="connsiteX10" fmla="*/ 1322439 w 2181463"/>
              <a:gd name="connsiteY10" fmla="*/ 0 h 208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81463" h="2084440">
                <a:moveTo>
                  <a:pt x="1322439" y="0"/>
                </a:moveTo>
                <a:cubicBezTo>
                  <a:pt x="1550677" y="0"/>
                  <a:pt x="1765411" y="45568"/>
                  <a:pt x="1952792" y="125790"/>
                </a:cubicBezTo>
                <a:lnTo>
                  <a:pt x="2041492" y="168259"/>
                </a:lnTo>
                <a:lnTo>
                  <a:pt x="1965410" y="222755"/>
                </a:lnTo>
                <a:cubicBezTo>
                  <a:pt x="1726096" y="411360"/>
                  <a:pt x="1578077" y="671915"/>
                  <a:pt x="1578077" y="959716"/>
                </a:cubicBezTo>
                <a:cubicBezTo>
                  <a:pt x="1578077" y="1319467"/>
                  <a:pt x="1809357" y="1636647"/>
                  <a:pt x="2161128" y="1823941"/>
                </a:cubicBezTo>
                <a:lnTo>
                  <a:pt x="2181463" y="1833677"/>
                </a:lnTo>
                <a:lnTo>
                  <a:pt x="2163633" y="1846448"/>
                </a:lnTo>
                <a:cubicBezTo>
                  <a:pt x="1935038" y="1995127"/>
                  <a:pt x="1641973" y="2084440"/>
                  <a:pt x="1322439" y="2084440"/>
                </a:cubicBezTo>
                <a:cubicBezTo>
                  <a:pt x="592076" y="2084440"/>
                  <a:pt x="0" y="1617822"/>
                  <a:pt x="0" y="1042220"/>
                </a:cubicBezTo>
                <a:cubicBezTo>
                  <a:pt x="0" y="466618"/>
                  <a:pt x="592076" y="0"/>
                  <a:pt x="1322439" y="0"/>
                </a:cubicBezTo>
                <a:close/>
              </a:path>
            </a:pathLst>
          </a:custGeom>
          <a:solidFill>
            <a:srgbClr val="DED5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86" name="任意多边形: 形状 85">
            <a:extLst>
              <a:ext uri="{FF2B5EF4-FFF2-40B4-BE49-F238E27FC236}">
                <a16:creationId xmlns:a16="http://schemas.microsoft.com/office/drawing/2014/main" id="{C97A6F0F-446E-4DF0-A04D-3DD9FECB9C36}"/>
              </a:ext>
            </a:extLst>
          </p:cNvPr>
          <p:cNvSpPr>
            <a:spLocks noChangeAspect="1"/>
          </p:cNvSpPr>
          <p:nvPr/>
        </p:nvSpPr>
        <p:spPr>
          <a:xfrm>
            <a:off x="3157355" y="6197024"/>
            <a:ext cx="213360" cy="333084"/>
          </a:xfrm>
          <a:custGeom>
            <a:avLst/>
            <a:gdLst>
              <a:gd name="connsiteX0" fmla="*/ 463415 w 1066801"/>
              <a:gd name="connsiteY0" fmla="*/ 0 h 1665418"/>
              <a:gd name="connsiteX1" fmla="*/ 483750 w 1066801"/>
              <a:gd name="connsiteY1" fmla="*/ 9736 h 1665418"/>
              <a:gd name="connsiteX2" fmla="*/ 1066801 w 1066801"/>
              <a:gd name="connsiteY2" fmla="*/ 873961 h 1665418"/>
              <a:gd name="connsiteX3" fmla="*/ 679468 w 1066801"/>
              <a:gd name="connsiteY3" fmla="*/ 1610922 h 1665418"/>
              <a:gd name="connsiteX4" fmla="*/ 603386 w 1066801"/>
              <a:gd name="connsiteY4" fmla="*/ 1665418 h 1665418"/>
              <a:gd name="connsiteX5" fmla="*/ 583051 w 1066801"/>
              <a:gd name="connsiteY5" fmla="*/ 1655682 h 1665418"/>
              <a:gd name="connsiteX6" fmla="*/ 0 w 1066801"/>
              <a:gd name="connsiteY6" fmla="*/ 791457 h 1665418"/>
              <a:gd name="connsiteX7" fmla="*/ 387333 w 1066801"/>
              <a:gd name="connsiteY7" fmla="*/ 54496 h 1665418"/>
              <a:gd name="connsiteX8" fmla="*/ 463415 w 1066801"/>
              <a:gd name="connsiteY8" fmla="*/ 0 h 1665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6801" h="1665418">
                <a:moveTo>
                  <a:pt x="463415" y="0"/>
                </a:moveTo>
                <a:lnTo>
                  <a:pt x="483750" y="9736"/>
                </a:lnTo>
                <a:cubicBezTo>
                  <a:pt x="835521" y="197031"/>
                  <a:pt x="1066801" y="514210"/>
                  <a:pt x="1066801" y="873961"/>
                </a:cubicBezTo>
                <a:cubicBezTo>
                  <a:pt x="1066801" y="1161762"/>
                  <a:pt x="918782" y="1422317"/>
                  <a:pt x="679468" y="1610922"/>
                </a:cubicBezTo>
                <a:lnTo>
                  <a:pt x="603386" y="1665418"/>
                </a:lnTo>
                <a:lnTo>
                  <a:pt x="583051" y="1655682"/>
                </a:lnTo>
                <a:cubicBezTo>
                  <a:pt x="231280" y="1468388"/>
                  <a:pt x="0" y="1151208"/>
                  <a:pt x="0" y="791457"/>
                </a:cubicBezTo>
                <a:cubicBezTo>
                  <a:pt x="0" y="503656"/>
                  <a:pt x="148019" y="243101"/>
                  <a:pt x="387333" y="54496"/>
                </a:cubicBezTo>
                <a:lnTo>
                  <a:pt x="463415" y="0"/>
                </a:lnTo>
                <a:close/>
              </a:path>
            </a:pathLst>
          </a:custGeom>
          <a:solidFill>
            <a:srgbClr val="F3C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8E1AC3FC-F779-499B-B289-3BC45531990E}"/>
              </a:ext>
            </a:extLst>
          </p:cNvPr>
          <p:cNvCxnSpPr>
            <a:cxnSpLocks/>
          </p:cNvCxnSpPr>
          <p:nvPr/>
        </p:nvCxnSpPr>
        <p:spPr>
          <a:xfrm>
            <a:off x="4232019" y="6067413"/>
            <a:ext cx="2801879" cy="185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任意多边形: 形状 94">
            <a:extLst>
              <a:ext uri="{FF2B5EF4-FFF2-40B4-BE49-F238E27FC236}">
                <a16:creationId xmlns:a16="http://schemas.microsoft.com/office/drawing/2014/main" id="{3A9AB678-BA37-42E5-84B2-E7D683B24B5D}"/>
              </a:ext>
            </a:extLst>
          </p:cNvPr>
          <p:cNvSpPr>
            <a:spLocks noChangeAspect="1"/>
          </p:cNvSpPr>
          <p:nvPr/>
        </p:nvSpPr>
        <p:spPr>
          <a:xfrm>
            <a:off x="4431683" y="6138090"/>
            <a:ext cx="473955" cy="452875"/>
          </a:xfrm>
          <a:custGeom>
            <a:avLst/>
            <a:gdLst>
              <a:gd name="connsiteX0" fmla="*/ 1322439 w 2181463"/>
              <a:gd name="connsiteY0" fmla="*/ 0 h 2084440"/>
              <a:gd name="connsiteX1" fmla="*/ 1952792 w 2181463"/>
              <a:gd name="connsiteY1" fmla="*/ 125790 h 2084440"/>
              <a:gd name="connsiteX2" fmla="*/ 2041492 w 2181463"/>
              <a:gd name="connsiteY2" fmla="*/ 168259 h 2084440"/>
              <a:gd name="connsiteX3" fmla="*/ 1965410 w 2181463"/>
              <a:gd name="connsiteY3" fmla="*/ 222755 h 2084440"/>
              <a:gd name="connsiteX4" fmla="*/ 1578077 w 2181463"/>
              <a:gd name="connsiteY4" fmla="*/ 959716 h 2084440"/>
              <a:gd name="connsiteX5" fmla="*/ 2161128 w 2181463"/>
              <a:gd name="connsiteY5" fmla="*/ 1823941 h 2084440"/>
              <a:gd name="connsiteX6" fmla="*/ 2181463 w 2181463"/>
              <a:gd name="connsiteY6" fmla="*/ 1833677 h 2084440"/>
              <a:gd name="connsiteX7" fmla="*/ 2163633 w 2181463"/>
              <a:gd name="connsiteY7" fmla="*/ 1846448 h 2084440"/>
              <a:gd name="connsiteX8" fmla="*/ 1322439 w 2181463"/>
              <a:gd name="connsiteY8" fmla="*/ 2084440 h 2084440"/>
              <a:gd name="connsiteX9" fmla="*/ 0 w 2181463"/>
              <a:gd name="connsiteY9" fmla="*/ 1042220 h 2084440"/>
              <a:gd name="connsiteX10" fmla="*/ 1322439 w 2181463"/>
              <a:gd name="connsiteY10" fmla="*/ 0 h 208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81463" h="2084440">
                <a:moveTo>
                  <a:pt x="1322439" y="0"/>
                </a:moveTo>
                <a:cubicBezTo>
                  <a:pt x="1550677" y="0"/>
                  <a:pt x="1765411" y="45568"/>
                  <a:pt x="1952792" y="125790"/>
                </a:cubicBezTo>
                <a:lnTo>
                  <a:pt x="2041492" y="168259"/>
                </a:lnTo>
                <a:lnTo>
                  <a:pt x="1965410" y="222755"/>
                </a:lnTo>
                <a:cubicBezTo>
                  <a:pt x="1726096" y="411360"/>
                  <a:pt x="1578077" y="671915"/>
                  <a:pt x="1578077" y="959716"/>
                </a:cubicBezTo>
                <a:cubicBezTo>
                  <a:pt x="1578077" y="1319467"/>
                  <a:pt x="1809357" y="1636647"/>
                  <a:pt x="2161128" y="1823941"/>
                </a:cubicBezTo>
                <a:lnTo>
                  <a:pt x="2181463" y="1833677"/>
                </a:lnTo>
                <a:lnTo>
                  <a:pt x="2163633" y="1846448"/>
                </a:lnTo>
                <a:cubicBezTo>
                  <a:pt x="1935038" y="1995127"/>
                  <a:pt x="1641973" y="2084440"/>
                  <a:pt x="1322439" y="2084440"/>
                </a:cubicBezTo>
                <a:cubicBezTo>
                  <a:pt x="592076" y="2084440"/>
                  <a:pt x="0" y="1617822"/>
                  <a:pt x="0" y="1042220"/>
                </a:cubicBezTo>
                <a:cubicBezTo>
                  <a:pt x="0" y="466618"/>
                  <a:pt x="592076" y="0"/>
                  <a:pt x="1322439" y="0"/>
                </a:cubicBezTo>
                <a:close/>
              </a:path>
            </a:pathLst>
          </a:custGeom>
          <a:solidFill>
            <a:srgbClr val="DED5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96" name="任意多边形: 形状 95">
            <a:extLst>
              <a:ext uri="{FF2B5EF4-FFF2-40B4-BE49-F238E27FC236}">
                <a16:creationId xmlns:a16="http://schemas.microsoft.com/office/drawing/2014/main" id="{C0538806-FD7F-4184-8908-16334F894F29}"/>
              </a:ext>
            </a:extLst>
          </p:cNvPr>
          <p:cNvSpPr>
            <a:spLocks noChangeAspect="1"/>
          </p:cNvSpPr>
          <p:nvPr/>
        </p:nvSpPr>
        <p:spPr>
          <a:xfrm>
            <a:off x="5352371" y="6197985"/>
            <a:ext cx="213360" cy="333084"/>
          </a:xfrm>
          <a:custGeom>
            <a:avLst/>
            <a:gdLst>
              <a:gd name="connsiteX0" fmla="*/ 463415 w 1066801"/>
              <a:gd name="connsiteY0" fmla="*/ 0 h 1665418"/>
              <a:gd name="connsiteX1" fmla="*/ 483750 w 1066801"/>
              <a:gd name="connsiteY1" fmla="*/ 9736 h 1665418"/>
              <a:gd name="connsiteX2" fmla="*/ 1066801 w 1066801"/>
              <a:gd name="connsiteY2" fmla="*/ 873961 h 1665418"/>
              <a:gd name="connsiteX3" fmla="*/ 679468 w 1066801"/>
              <a:gd name="connsiteY3" fmla="*/ 1610922 h 1665418"/>
              <a:gd name="connsiteX4" fmla="*/ 603386 w 1066801"/>
              <a:gd name="connsiteY4" fmla="*/ 1665418 h 1665418"/>
              <a:gd name="connsiteX5" fmla="*/ 583051 w 1066801"/>
              <a:gd name="connsiteY5" fmla="*/ 1655682 h 1665418"/>
              <a:gd name="connsiteX6" fmla="*/ 0 w 1066801"/>
              <a:gd name="connsiteY6" fmla="*/ 791457 h 1665418"/>
              <a:gd name="connsiteX7" fmla="*/ 387333 w 1066801"/>
              <a:gd name="connsiteY7" fmla="*/ 54496 h 1665418"/>
              <a:gd name="connsiteX8" fmla="*/ 463415 w 1066801"/>
              <a:gd name="connsiteY8" fmla="*/ 0 h 1665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6801" h="1665418">
                <a:moveTo>
                  <a:pt x="463415" y="0"/>
                </a:moveTo>
                <a:lnTo>
                  <a:pt x="483750" y="9736"/>
                </a:lnTo>
                <a:cubicBezTo>
                  <a:pt x="835521" y="197031"/>
                  <a:pt x="1066801" y="514210"/>
                  <a:pt x="1066801" y="873961"/>
                </a:cubicBezTo>
                <a:cubicBezTo>
                  <a:pt x="1066801" y="1161762"/>
                  <a:pt x="918782" y="1422317"/>
                  <a:pt x="679468" y="1610922"/>
                </a:cubicBezTo>
                <a:lnTo>
                  <a:pt x="603386" y="1665418"/>
                </a:lnTo>
                <a:lnTo>
                  <a:pt x="583051" y="1655682"/>
                </a:lnTo>
                <a:cubicBezTo>
                  <a:pt x="231280" y="1468388"/>
                  <a:pt x="0" y="1151208"/>
                  <a:pt x="0" y="791457"/>
                </a:cubicBezTo>
                <a:cubicBezTo>
                  <a:pt x="0" y="503656"/>
                  <a:pt x="148019" y="243101"/>
                  <a:pt x="387333" y="54496"/>
                </a:cubicBezTo>
                <a:lnTo>
                  <a:pt x="463415" y="0"/>
                </a:lnTo>
                <a:close/>
              </a:path>
            </a:pathLst>
          </a:custGeom>
          <a:solidFill>
            <a:srgbClr val="F3C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8331AAFA-45F7-4738-8DFA-649C65C92B93}"/>
              </a:ext>
            </a:extLst>
          </p:cNvPr>
          <p:cNvSpPr txBox="1"/>
          <p:nvPr/>
        </p:nvSpPr>
        <p:spPr>
          <a:xfrm>
            <a:off x="4218673" y="6102839"/>
            <a:ext cx="2029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ea typeface="微软雅黑" panose="020B0503020204020204" pitchFamily="34" charset="-122"/>
              </a:rPr>
              <a:t>(       +      )/   </a:t>
            </a:r>
            <a:endParaRPr lang="zh-CN" altLang="en-US" sz="2800" dirty="0">
              <a:ea typeface="微软雅黑" panose="020B0503020204020204" pitchFamily="34" charset="-122"/>
            </a:endParaRPr>
          </a:p>
        </p:txBody>
      </p:sp>
      <p:sp>
        <p:nvSpPr>
          <p:cNvPr id="98" name="任意多边形: 形状 97">
            <a:extLst>
              <a:ext uri="{FF2B5EF4-FFF2-40B4-BE49-F238E27FC236}">
                <a16:creationId xmlns:a16="http://schemas.microsoft.com/office/drawing/2014/main" id="{4694594E-B41A-4FAC-943F-B80395D5E9F4}"/>
              </a:ext>
            </a:extLst>
          </p:cNvPr>
          <p:cNvSpPr>
            <a:spLocks noChangeAspect="1"/>
          </p:cNvSpPr>
          <p:nvPr/>
        </p:nvSpPr>
        <p:spPr>
          <a:xfrm>
            <a:off x="4811544" y="5542283"/>
            <a:ext cx="213360" cy="333084"/>
          </a:xfrm>
          <a:custGeom>
            <a:avLst/>
            <a:gdLst>
              <a:gd name="connsiteX0" fmla="*/ 463415 w 1066801"/>
              <a:gd name="connsiteY0" fmla="*/ 0 h 1665418"/>
              <a:gd name="connsiteX1" fmla="*/ 483750 w 1066801"/>
              <a:gd name="connsiteY1" fmla="*/ 9736 h 1665418"/>
              <a:gd name="connsiteX2" fmla="*/ 1066801 w 1066801"/>
              <a:gd name="connsiteY2" fmla="*/ 873961 h 1665418"/>
              <a:gd name="connsiteX3" fmla="*/ 679468 w 1066801"/>
              <a:gd name="connsiteY3" fmla="*/ 1610922 h 1665418"/>
              <a:gd name="connsiteX4" fmla="*/ 603386 w 1066801"/>
              <a:gd name="connsiteY4" fmla="*/ 1665418 h 1665418"/>
              <a:gd name="connsiteX5" fmla="*/ 583051 w 1066801"/>
              <a:gd name="connsiteY5" fmla="*/ 1655682 h 1665418"/>
              <a:gd name="connsiteX6" fmla="*/ 0 w 1066801"/>
              <a:gd name="connsiteY6" fmla="*/ 791457 h 1665418"/>
              <a:gd name="connsiteX7" fmla="*/ 387333 w 1066801"/>
              <a:gd name="connsiteY7" fmla="*/ 54496 h 1665418"/>
              <a:gd name="connsiteX8" fmla="*/ 463415 w 1066801"/>
              <a:gd name="connsiteY8" fmla="*/ 0 h 1665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6801" h="1665418">
                <a:moveTo>
                  <a:pt x="463415" y="0"/>
                </a:moveTo>
                <a:lnTo>
                  <a:pt x="483750" y="9736"/>
                </a:lnTo>
                <a:cubicBezTo>
                  <a:pt x="835521" y="197031"/>
                  <a:pt x="1066801" y="514210"/>
                  <a:pt x="1066801" y="873961"/>
                </a:cubicBezTo>
                <a:cubicBezTo>
                  <a:pt x="1066801" y="1161762"/>
                  <a:pt x="918782" y="1422317"/>
                  <a:pt x="679468" y="1610922"/>
                </a:cubicBezTo>
                <a:lnTo>
                  <a:pt x="603386" y="1665418"/>
                </a:lnTo>
                <a:lnTo>
                  <a:pt x="583051" y="1655682"/>
                </a:lnTo>
                <a:cubicBezTo>
                  <a:pt x="231280" y="1468388"/>
                  <a:pt x="0" y="1151208"/>
                  <a:pt x="0" y="791457"/>
                </a:cubicBezTo>
                <a:cubicBezTo>
                  <a:pt x="0" y="503656"/>
                  <a:pt x="148019" y="243101"/>
                  <a:pt x="387333" y="54496"/>
                </a:cubicBezTo>
                <a:lnTo>
                  <a:pt x="463415" y="0"/>
                </a:lnTo>
                <a:close/>
              </a:path>
            </a:pathLst>
          </a:custGeom>
          <a:solidFill>
            <a:srgbClr val="F3C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D2BC990-CE9D-410C-8371-B132816D3C6E}"/>
              </a:ext>
            </a:extLst>
          </p:cNvPr>
          <p:cNvSpPr txBox="1"/>
          <p:nvPr/>
        </p:nvSpPr>
        <p:spPr>
          <a:xfrm>
            <a:off x="5041815" y="5459608"/>
            <a:ext cx="324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ea typeface="微软雅黑" panose="020B0503020204020204" pitchFamily="34" charset="-122"/>
              </a:rPr>
              <a:t>/</a:t>
            </a:r>
            <a:endParaRPr lang="zh-CN" altLang="en-US" sz="2800" dirty="0">
              <a:ea typeface="微软雅黑" panose="020B0503020204020204" pitchFamily="34" charset="-122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EBBAA28B-7BCA-4343-A0B8-6B542FD7E486}"/>
              </a:ext>
            </a:extLst>
          </p:cNvPr>
          <p:cNvSpPr>
            <a:spLocks noChangeAspect="1"/>
          </p:cNvSpPr>
          <p:nvPr/>
        </p:nvSpPr>
        <p:spPr>
          <a:xfrm>
            <a:off x="5353408" y="5430484"/>
            <a:ext cx="1024521" cy="555092"/>
          </a:xfrm>
          <a:prstGeom prst="rect">
            <a:avLst/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336EE8B5-B209-4270-B4AD-92824EA32A2E}"/>
              </a:ext>
            </a:extLst>
          </p:cNvPr>
          <p:cNvSpPr>
            <a:spLocks noChangeAspect="1"/>
          </p:cNvSpPr>
          <p:nvPr/>
        </p:nvSpPr>
        <p:spPr>
          <a:xfrm>
            <a:off x="5977311" y="6166166"/>
            <a:ext cx="1024521" cy="555092"/>
          </a:xfrm>
          <a:prstGeom prst="rect">
            <a:avLst/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对话气泡: 圆角矩形 8">
                <a:extLst>
                  <a:ext uri="{FF2B5EF4-FFF2-40B4-BE49-F238E27FC236}">
                    <a16:creationId xmlns:a16="http://schemas.microsoft.com/office/drawing/2014/main" id="{9968CBD7-C3EF-463F-BF0F-2048BBE99A76}"/>
                  </a:ext>
                </a:extLst>
              </p:cNvPr>
              <p:cNvSpPr/>
              <p:nvPr/>
            </p:nvSpPr>
            <p:spPr>
              <a:xfrm>
                <a:off x="6696432" y="4669578"/>
                <a:ext cx="4650658" cy="612648"/>
              </a:xfrm>
              <a:prstGeom prst="wedgeRoundRectCallout">
                <a:avLst>
                  <a:gd name="adj1" fmla="val -35122"/>
                  <a:gd name="adj2" fmla="val 88179"/>
                  <a:gd name="adj3" fmla="val 16667"/>
                </a:avLst>
              </a:prstGeom>
              <a:solidFill>
                <a:srgbClr val="FFFF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贝叶斯公式</a:t>
                </a:r>
                <a:r>
                  <a:rPr lang="en-US" altLang="zh-CN" sz="2400" b="1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zh-CN" altLang="en-US" sz="2400" b="1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对话气泡: 圆角矩形 8">
                <a:extLst>
                  <a:ext uri="{FF2B5EF4-FFF2-40B4-BE49-F238E27FC236}">
                    <a16:creationId xmlns:a16="http://schemas.microsoft.com/office/drawing/2014/main" id="{9968CBD7-C3EF-463F-BF0F-2048BBE99A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432" y="4669578"/>
                <a:ext cx="4650658" cy="612648"/>
              </a:xfrm>
              <a:prstGeom prst="wedgeRoundRectCallout">
                <a:avLst>
                  <a:gd name="adj1" fmla="val -35122"/>
                  <a:gd name="adj2" fmla="val 88179"/>
                  <a:gd name="adj3" fmla="val 16667"/>
                </a:avLst>
              </a:prstGeom>
              <a:blipFill>
                <a:blip r:embed="rId5"/>
                <a:stretch>
                  <a:fillRect t="-2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DA671469-EB3D-4442-895D-C9423806C032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311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>
            <a:extLst>
              <a:ext uri="{FF2B5EF4-FFF2-40B4-BE49-F238E27FC236}">
                <a16:creationId xmlns:a16="http://schemas.microsoft.com/office/drawing/2014/main" id="{3FA66089-6FB2-42FA-ABE1-BA3C6ABF1B2E}"/>
              </a:ext>
            </a:extLst>
          </p:cNvPr>
          <p:cNvGrpSpPr/>
          <p:nvPr/>
        </p:nvGrpSpPr>
        <p:grpSpPr>
          <a:xfrm>
            <a:off x="2894566" y="4600410"/>
            <a:ext cx="4343577" cy="686154"/>
            <a:chOff x="6656439" y="5500880"/>
            <a:chExt cx="4562167" cy="1064964"/>
          </a:xfrm>
        </p:grpSpPr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CA79E03C-1A5F-46E9-BBC4-85E39C9CB6F0}"/>
                </a:ext>
              </a:extLst>
            </p:cNvPr>
            <p:cNvSpPr/>
            <p:nvPr/>
          </p:nvSpPr>
          <p:spPr>
            <a:xfrm rot="16200000">
              <a:off x="8641385" y="4124370"/>
              <a:ext cx="853774" cy="4029173"/>
            </a:xfrm>
            <a:custGeom>
              <a:avLst/>
              <a:gdLst>
                <a:gd name="connsiteX0" fmla="*/ 152394 w 226143"/>
                <a:gd name="connsiteY0" fmla="*/ 0 h 914400"/>
                <a:gd name="connsiteX1" fmla="*/ 226143 w 226143"/>
                <a:gd name="connsiteY1" fmla="*/ 0 h 914400"/>
                <a:gd name="connsiteX2" fmla="*/ 226143 w 226143"/>
                <a:gd name="connsiteY2" fmla="*/ 914400 h 914400"/>
                <a:gd name="connsiteX3" fmla="*/ 152394 w 226143"/>
                <a:gd name="connsiteY3" fmla="*/ 914400 h 914400"/>
                <a:gd name="connsiteX4" fmla="*/ 76197 w 226143"/>
                <a:gd name="connsiteY4" fmla="*/ 838203 h 914400"/>
                <a:gd name="connsiteX5" fmla="*/ 76197 w 226143"/>
                <a:gd name="connsiteY5" fmla="*/ 533397 h 914400"/>
                <a:gd name="connsiteX6" fmla="*/ 0 w 226143"/>
                <a:gd name="connsiteY6" fmla="*/ 457200 h 914400"/>
                <a:gd name="connsiteX7" fmla="*/ 76197 w 226143"/>
                <a:gd name="connsiteY7" fmla="*/ 381003 h 914400"/>
                <a:gd name="connsiteX8" fmla="*/ 76197 w 226143"/>
                <a:gd name="connsiteY8" fmla="*/ 76197 h 914400"/>
                <a:gd name="connsiteX9" fmla="*/ 152394 w 226143"/>
                <a:gd name="connsiteY9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143" h="914400">
                  <a:moveTo>
                    <a:pt x="152394" y="0"/>
                  </a:moveTo>
                  <a:lnTo>
                    <a:pt x="226143" y="0"/>
                  </a:lnTo>
                  <a:lnTo>
                    <a:pt x="226143" y="914400"/>
                  </a:lnTo>
                  <a:lnTo>
                    <a:pt x="152394" y="914400"/>
                  </a:lnTo>
                  <a:cubicBezTo>
                    <a:pt x="110312" y="914400"/>
                    <a:pt x="76197" y="880285"/>
                    <a:pt x="76197" y="838203"/>
                  </a:cubicBezTo>
                  <a:lnTo>
                    <a:pt x="76197" y="533397"/>
                  </a:lnTo>
                  <a:cubicBezTo>
                    <a:pt x="76197" y="491315"/>
                    <a:pt x="42082" y="457200"/>
                    <a:pt x="0" y="457200"/>
                  </a:cubicBezTo>
                  <a:cubicBezTo>
                    <a:pt x="42082" y="457200"/>
                    <a:pt x="76197" y="423085"/>
                    <a:pt x="76197" y="381003"/>
                  </a:cubicBezTo>
                  <a:lnTo>
                    <a:pt x="76197" y="76197"/>
                  </a:lnTo>
                  <a:cubicBezTo>
                    <a:pt x="76197" y="34115"/>
                    <a:pt x="110312" y="0"/>
                    <a:pt x="152394" y="0"/>
                  </a:cubicBez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6E52965-ED79-40A5-AA2D-A4CAF6BCAFAD}"/>
                </a:ext>
              </a:extLst>
            </p:cNvPr>
            <p:cNvSpPr/>
            <p:nvPr/>
          </p:nvSpPr>
          <p:spPr>
            <a:xfrm>
              <a:off x="6656439" y="5500880"/>
              <a:ext cx="4562167" cy="4223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359911" y="36823"/>
            <a:ext cx="761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ea typeface="微软雅黑" panose="020B0503020204020204" pitchFamily="34" charset="-122"/>
              </a:rPr>
              <a:t>概率：文氏图</a:t>
            </a:r>
            <a:endParaRPr lang="en-US" altLang="zh-CN" sz="3600" b="1" dirty="0">
              <a:solidFill>
                <a:srgbClr val="0A05DF"/>
              </a:solidFill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对话气泡: 圆角矩形 8">
                <a:extLst>
                  <a:ext uri="{FF2B5EF4-FFF2-40B4-BE49-F238E27FC236}">
                    <a16:creationId xmlns:a16="http://schemas.microsoft.com/office/drawing/2014/main" id="{9968CBD7-C3EF-463F-BF0F-2048BBE99A76}"/>
                  </a:ext>
                </a:extLst>
              </p:cNvPr>
              <p:cNvSpPr/>
              <p:nvPr/>
            </p:nvSpPr>
            <p:spPr>
              <a:xfrm>
                <a:off x="108155" y="1050422"/>
                <a:ext cx="6235253" cy="914209"/>
              </a:xfrm>
              <a:prstGeom prst="wedgeRoundRectCallout">
                <a:avLst>
                  <a:gd name="adj1" fmla="val -20111"/>
                  <a:gd name="adj2" fmla="val 46452"/>
                  <a:gd name="adj3" fmla="val 16667"/>
                </a:avLst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8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贝叶斯公式</a:t>
                </a:r>
                <a:r>
                  <a:rPr lang="en-US" altLang="zh-CN" sz="2800" b="1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zh-CN" altLang="en-US" sz="2800" b="1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对话气泡: 圆角矩形 8">
                <a:extLst>
                  <a:ext uri="{FF2B5EF4-FFF2-40B4-BE49-F238E27FC236}">
                    <a16:creationId xmlns:a16="http://schemas.microsoft.com/office/drawing/2014/main" id="{9968CBD7-C3EF-463F-BF0F-2048BBE99A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55" y="1050422"/>
                <a:ext cx="6235253" cy="914209"/>
              </a:xfrm>
              <a:prstGeom prst="wedgeRoundRectCallout">
                <a:avLst>
                  <a:gd name="adj1" fmla="val -20111"/>
                  <a:gd name="adj2" fmla="val 46452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02E321B-88C5-4441-ADA5-3253CA53ECE4}"/>
                  </a:ext>
                </a:extLst>
              </p:cNvPr>
              <p:cNvSpPr txBox="1"/>
              <p:nvPr/>
            </p:nvSpPr>
            <p:spPr>
              <a:xfrm>
                <a:off x="167330" y="2300508"/>
                <a:ext cx="12024670" cy="2831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ea typeface="微软雅黑" panose="020B0503020204020204" pitchFamily="34" charset="-122"/>
                  </a:rPr>
                  <a:t>事件</a:t>
                </a:r>
                <a:r>
                  <a:rPr lang="en-US" altLang="zh-CN" sz="2800" dirty="0">
                    <a:ea typeface="微软雅黑" panose="020B0503020204020204" pitchFamily="34" charset="-122"/>
                  </a:rPr>
                  <a:t>A</a:t>
                </a:r>
                <a:r>
                  <a:rPr lang="zh-CN" altLang="en-US" sz="2800" dirty="0">
                    <a:ea typeface="微软雅黑" panose="020B0503020204020204" pitchFamily="34" charset="-122"/>
                  </a:rPr>
                  <a:t>和事件</a:t>
                </a:r>
                <a:r>
                  <a:rPr lang="en-US" altLang="zh-CN" sz="2800" dirty="0">
                    <a:ea typeface="微软雅黑" panose="020B0503020204020204" pitchFamily="34" charset="-122"/>
                  </a:rPr>
                  <a:t>B</a:t>
                </a:r>
                <a:r>
                  <a:rPr lang="zh-CN" altLang="en-US" sz="2800" dirty="0">
                    <a:ea typeface="微软雅黑" panose="020B0503020204020204" pitchFamily="34" charset="-122"/>
                  </a:rPr>
                  <a:t>相互独立，即这两个事件没有任何关系，有</a:t>
                </a:r>
                <a:endParaRPr lang="en-US" altLang="zh-CN" sz="2800" dirty="0">
                  <a:ea typeface="微软雅黑" panose="020B0503020204020204" pitchFamily="34" charset="-122"/>
                </a:endParaRPr>
              </a:p>
              <a:p>
                <a:r>
                  <a:rPr lang="en-US" altLang="zh-CN" sz="2800" dirty="0">
                    <a:ea typeface="微软雅黑" panose="020B0503020204020204" pitchFamily="34" charset="-122"/>
                  </a:rPr>
                  <a:t> </a:t>
                </a:r>
                <a:endParaRPr lang="en-US" altLang="zh-CN" sz="2800" b="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dirty="0">
                    <a:ea typeface="微软雅黑" panose="020B0503020204020204" pitchFamily="34" charset="-122"/>
                  </a:rPr>
                  <a:t>   或</a:t>
                </a:r>
                <a:r>
                  <a:rPr lang="en-US" altLang="zh-CN" sz="2800" dirty="0">
                    <a:ea typeface="微软雅黑" panose="020B0503020204020204" pitchFamily="34" charset="-122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dirty="0">
                  <a:ea typeface="微软雅黑" panose="020B0503020204020204" pitchFamily="34" charset="-122"/>
                </a:endParaRPr>
              </a:p>
              <a:p>
                <a:endParaRPr lang="en-US" altLang="zh-CN" sz="2800" dirty="0">
                  <a:ea typeface="微软雅黑" panose="020B0503020204020204" pitchFamily="34" charset="-122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en-US" sz="2800" dirty="0">
                    <a:ea typeface="微软雅黑" panose="020B0503020204020204" pitchFamily="34" charset="-122"/>
                  </a:rPr>
                  <a:t>根据贝叶斯公式，可以得到</a:t>
                </a:r>
                <a:endParaRPr lang="en-US" altLang="zh-CN" sz="280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altLang="zh-CN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02E321B-88C5-4441-ADA5-3253CA53E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30" y="2300508"/>
                <a:ext cx="12024670" cy="2831544"/>
              </a:xfrm>
              <a:prstGeom prst="rect">
                <a:avLst/>
              </a:prstGeom>
              <a:blipFill>
                <a:blip r:embed="rId3"/>
                <a:stretch>
                  <a:fillRect l="-1014" t="-23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对话气泡: 圆角矩形 60">
            <a:extLst>
              <a:ext uri="{FF2B5EF4-FFF2-40B4-BE49-F238E27FC236}">
                <a16:creationId xmlns:a16="http://schemas.microsoft.com/office/drawing/2014/main" id="{8E52B184-8CE5-4DAC-A26F-97B4ABC45D6B}"/>
              </a:ext>
            </a:extLst>
          </p:cNvPr>
          <p:cNvSpPr/>
          <p:nvPr/>
        </p:nvSpPr>
        <p:spPr>
          <a:xfrm>
            <a:off x="1705899" y="5467929"/>
            <a:ext cx="6966154" cy="873346"/>
          </a:xfrm>
          <a:prstGeom prst="wedgeRoundRectCallout">
            <a:avLst>
              <a:gd name="adj1" fmla="val -20111"/>
              <a:gd name="adj2" fmla="val 46452"/>
              <a:gd name="adj3" fmla="val 16667"/>
            </a:avLst>
          </a:prstGeom>
          <a:solidFill>
            <a:srgbClr val="FFF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事件</a:t>
            </a:r>
            <a:r>
              <a:rPr lang="en-US" altLang="zh-CN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</a:t>
            </a:r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和事件</a:t>
            </a:r>
            <a:r>
              <a:rPr lang="en-US" altLang="zh-CN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</a:t>
            </a:r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同时发生等价于</a:t>
            </a:r>
            <a:r>
              <a:rPr lang="en-US" altLang="zh-CN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</a:t>
            </a:r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先发生，然后</a:t>
            </a:r>
            <a:r>
              <a:rPr lang="en-US" altLang="zh-CN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</a:t>
            </a:r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再发生。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944DDD6-5540-491E-B6F9-6670F32A304C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478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59911" y="36823"/>
            <a:ext cx="761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ea typeface="微软雅黑" panose="020B0503020204020204" pitchFamily="34" charset="-122"/>
              </a:rPr>
              <a:t>概率：文氏图</a:t>
            </a:r>
            <a:endParaRPr lang="en-US" altLang="zh-CN" sz="3600" b="1" dirty="0">
              <a:solidFill>
                <a:srgbClr val="0A05DF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CDB87B27-4C2C-48E2-9A27-ABFEE9FC4C51}"/>
              </a:ext>
            </a:extLst>
          </p:cNvPr>
          <p:cNvGrpSpPr/>
          <p:nvPr/>
        </p:nvGrpSpPr>
        <p:grpSpPr>
          <a:xfrm>
            <a:off x="68826" y="922095"/>
            <a:ext cx="3177914" cy="914400"/>
            <a:chOff x="5506063" y="5445448"/>
            <a:chExt cx="3177914" cy="91440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E2AAFFA-9A36-4F94-831F-3C873A4AF3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9456" y="5652221"/>
              <a:ext cx="1024521" cy="555092"/>
            </a:xfrm>
            <a:prstGeom prst="rect">
              <a:avLst/>
            </a:prstGeom>
            <a:solidFill>
              <a:srgbClr val="5B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D8CB9C9-2055-4114-AB7F-F28725CF87A5}"/>
                </a:ext>
              </a:extLst>
            </p:cNvPr>
            <p:cNvSpPr/>
            <p:nvPr/>
          </p:nvSpPr>
          <p:spPr>
            <a:xfrm>
              <a:off x="5506063" y="5445448"/>
              <a:ext cx="2133601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总事件</a:t>
              </a:r>
              <a:r>
                <a:rPr lang="en-US" altLang="zh-CN" sz="2800" dirty="0">
                  <a:solidFill>
                    <a:schemeClr val="tx1"/>
                  </a:solidFill>
                  <a:ea typeface="微软雅黑" panose="020B0503020204020204" pitchFamily="34" charset="-122"/>
                </a:rPr>
                <a:t> = </a:t>
              </a:r>
              <a:endParaRPr lang="zh-CN" altLang="en-US" sz="28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D463CB9-B496-4E53-87D7-031CDD8DAA4D}"/>
              </a:ext>
            </a:extLst>
          </p:cNvPr>
          <p:cNvGrpSpPr/>
          <p:nvPr/>
        </p:nvGrpSpPr>
        <p:grpSpPr>
          <a:xfrm>
            <a:off x="6834849" y="1089080"/>
            <a:ext cx="5122606" cy="2775459"/>
            <a:chOff x="6834849" y="1089080"/>
            <a:chExt cx="5122606" cy="2775459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3E3B5F4-CE78-41B7-A31D-9D831BDC349B}"/>
                </a:ext>
              </a:extLst>
            </p:cNvPr>
            <p:cNvSpPr/>
            <p:nvPr/>
          </p:nvSpPr>
          <p:spPr>
            <a:xfrm>
              <a:off x="6834849" y="1089080"/>
              <a:ext cx="5122606" cy="2775459"/>
            </a:xfrm>
            <a:prstGeom prst="rect">
              <a:avLst/>
            </a:prstGeom>
            <a:solidFill>
              <a:srgbClr val="5B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0ACC3353-97F8-4CCD-82A5-A056AC56BAE0}"/>
                </a:ext>
              </a:extLst>
            </p:cNvPr>
            <p:cNvSpPr/>
            <p:nvPr/>
          </p:nvSpPr>
          <p:spPr>
            <a:xfrm>
              <a:off x="7001832" y="1508663"/>
              <a:ext cx="2298781" cy="1783005"/>
            </a:xfrm>
            <a:prstGeom prst="ellipse">
              <a:avLst/>
            </a:prstGeom>
            <a:solidFill>
              <a:srgbClr val="DED5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ea typeface="微软雅黑" panose="020B0503020204020204" pitchFamily="34" charset="-122"/>
                </a:rPr>
                <a:t>A</a:t>
              </a:r>
              <a:endPara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E50ACFAF-A759-418F-AE6F-CBA43061E4C9}"/>
                </a:ext>
              </a:extLst>
            </p:cNvPr>
            <p:cNvSpPr/>
            <p:nvPr/>
          </p:nvSpPr>
          <p:spPr>
            <a:xfrm>
              <a:off x="9507002" y="1483824"/>
              <a:ext cx="2298781" cy="1783005"/>
            </a:xfrm>
            <a:prstGeom prst="ellipse">
              <a:avLst/>
            </a:prstGeom>
            <a:solidFill>
              <a:srgbClr val="A8EFC6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ea typeface="微软雅黑" panose="020B0503020204020204" pitchFamily="34" charset="-122"/>
                </a:rPr>
                <a:t>B</a:t>
              </a:r>
              <a:endPara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325E9F9-7815-4856-B0E9-2AB24A397639}"/>
              </a:ext>
            </a:extLst>
          </p:cNvPr>
          <p:cNvGrpSpPr/>
          <p:nvPr/>
        </p:nvGrpSpPr>
        <p:grpSpPr>
          <a:xfrm>
            <a:off x="203620" y="2044390"/>
            <a:ext cx="2021765" cy="523220"/>
            <a:chOff x="3897128" y="1138455"/>
            <a:chExt cx="2021765" cy="523220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4D4850B6-6206-4AE6-BF30-85F4DF9D3F95}"/>
                </a:ext>
              </a:extLst>
            </p:cNvPr>
            <p:cNvSpPr txBox="1"/>
            <p:nvPr/>
          </p:nvSpPr>
          <p:spPr>
            <a:xfrm>
              <a:off x="3897128" y="1138455"/>
              <a:ext cx="19447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事件</a:t>
              </a:r>
              <a:r>
                <a:rPr lang="en-US" altLang="zh-CN" sz="2800" dirty="0">
                  <a:ea typeface="微软雅黑" panose="020B0503020204020204" pitchFamily="34" charset="-122"/>
                </a:rPr>
                <a:t> A =      </a:t>
              </a:r>
              <a:endParaRPr lang="zh-CN" altLang="en-US" sz="2800" dirty="0">
                <a:ea typeface="微软雅黑" panose="020B0503020204020204" pitchFamily="34" charset="-122"/>
              </a:endParaRPr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FF2CA2F4-4460-4CBF-B259-04DEA7517D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9137" y="1190788"/>
              <a:ext cx="459756" cy="356601"/>
            </a:xfrm>
            <a:prstGeom prst="ellipse">
              <a:avLst/>
            </a:prstGeom>
            <a:solidFill>
              <a:srgbClr val="DED5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E6F66EA-9F16-46C9-BDAB-C55A2901DE95}"/>
              </a:ext>
            </a:extLst>
          </p:cNvPr>
          <p:cNvGrpSpPr/>
          <p:nvPr/>
        </p:nvGrpSpPr>
        <p:grpSpPr>
          <a:xfrm>
            <a:off x="234545" y="2992643"/>
            <a:ext cx="2092325" cy="523220"/>
            <a:chOff x="216310" y="2082129"/>
            <a:chExt cx="2092325" cy="523220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90955ADA-5D8B-42E4-B318-5E74436B1834}"/>
                </a:ext>
              </a:extLst>
            </p:cNvPr>
            <p:cNvSpPr/>
            <p:nvPr/>
          </p:nvSpPr>
          <p:spPr>
            <a:xfrm>
              <a:off x="216310" y="2082129"/>
              <a:ext cx="160492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事件</a:t>
              </a:r>
              <a:r>
                <a:rPr lang="en-US" altLang="zh-CN" sz="2800" dirty="0">
                  <a:ea typeface="微软雅黑" panose="020B0503020204020204" pitchFamily="34" charset="-122"/>
                </a:rPr>
                <a:t> B =  </a:t>
              </a:r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A655FBC6-1947-45FB-A49E-FFFC95819B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8879" y="2165590"/>
              <a:ext cx="459756" cy="356601"/>
            </a:xfrm>
            <a:prstGeom prst="ellipse">
              <a:avLst/>
            </a:prstGeom>
            <a:solidFill>
              <a:srgbClr val="A8EFC6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A4355D9-7912-4D6D-93C3-FFF5981DB249}"/>
                  </a:ext>
                </a:extLst>
              </p:cNvPr>
              <p:cNvSpPr txBox="1"/>
              <p:nvPr/>
            </p:nvSpPr>
            <p:spPr>
              <a:xfrm>
                <a:off x="234545" y="4085999"/>
                <a:ext cx="11865843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sz="2800" dirty="0">
                    <a:ea typeface="微软雅黑" panose="020B0503020204020204" pitchFamily="34" charset="-122"/>
                  </a:rPr>
                  <a:t>事件</a:t>
                </a:r>
                <a:r>
                  <a:rPr lang="en-US" altLang="zh-CN" sz="2800" dirty="0">
                    <a:ea typeface="微软雅黑" panose="020B0503020204020204" pitchFamily="34" charset="-122"/>
                  </a:rPr>
                  <a:t>A</a:t>
                </a:r>
                <a:r>
                  <a:rPr lang="zh-CN" altLang="en-US" sz="2800" dirty="0">
                    <a:ea typeface="微软雅黑" panose="020B0503020204020204" pitchFamily="34" charset="-122"/>
                  </a:rPr>
                  <a:t>和事件</a:t>
                </a:r>
                <a:r>
                  <a:rPr lang="en-US" altLang="zh-CN" sz="2800" dirty="0">
                    <a:ea typeface="微软雅黑" panose="020B0503020204020204" pitchFamily="34" charset="-122"/>
                  </a:rPr>
                  <a:t>B</a:t>
                </a:r>
                <a:r>
                  <a:rPr lang="zh-CN" altLang="en-US" sz="2800" dirty="0">
                    <a:ea typeface="微软雅黑" panose="020B0503020204020204" pitchFamily="34" charset="-122"/>
                  </a:rPr>
                  <a:t>没有任何交集，意味着这两个事件不会同时发生，有</a:t>
                </a:r>
                <a:endParaRPr lang="en-US" altLang="zh-CN" sz="2800" dirty="0"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8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A4355D9-7912-4D6D-93C3-FFF5981DB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45" y="4085999"/>
                <a:ext cx="11865843" cy="1107996"/>
              </a:xfrm>
              <a:prstGeom prst="rect">
                <a:avLst/>
              </a:prstGeom>
              <a:blipFill>
                <a:blip r:embed="rId2"/>
                <a:stretch>
                  <a:fillRect l="-1027" t="-60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B8A0E062-098B-4CAC-B2D6-7A0C81B64071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691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59911" y="46759"/>
            <a:ext cx="761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ea typeface="微软雅黑" panose="020B0503020204020204" pitchFamily="34" charset="-122"/>
              </a:rPr>
              <a:t>概率：文氏图</a:t>
            </a:r>
            <a:endParaRPr lang="en-US" altLang="zh-CN" sz="3600" b="1" dirty="0">
              <a:solidFill>
                <a:srgbClr val="0A05DF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4FA5D161-C8DA-4496-B9A4-7F7E2FE4DF40}"/>
              </a:ext>
            </a:extLst>
          </p:cNvPr>
          <p:cNvGrpSpPr/>
          <p:nvPr/>
        </p:nvGrpSpPr>
        <p:grpSpPr>
          <a:xfrm>
            <a:off x="155770" y="1750142"/>
            <a:ext cx="9352021" cy="4414689"/>
            <a:chOff x="942352" y="1750142"/>
            <a:chExt cx="9352021" cy="4414689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B149D43A-4366-41C8-A4A7-A3FFEC80E138}"/>
                </a:ext>
              </a:extLst>
            </p:cNvPr>
            <p:cNvGrpSpPr/>
            <p:nvPr/>
          </p:nvGrpSpPr>
          <p:grpSpPr>
            <a:xfrm rot="5400000">
              <a:off x="1380153" y="3614410"/>
              <a:ext cx="4414689" cy="686153"/>
              <a:chOff x="6656439" y="5500880"/>
              <a:chExt cx="4562167" cy="1064963"/>
            </a:xfrm>
          </p:grpSpPr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DE2013D8-3481-4975-99DA-C9AA99D3AA5A}"/>
                  </a:ext>
                </a:extLst>
              </p:cNvPr>
              <p:cNvSpPr/>
              <p:nvPr/>
            </p:nvSpPr>
            <p:spPr>
              <a:xfrm rot="16200000">
                <a:off x="8487649" y="4124370"/>
                <a:ext cx="853773" cy="4029173"/>
              </a:xfrm>
              <a:custGeom>
                <a:avLst/>
                <a:gdLst>
                  <a:gd name="connsiteX0" fmla="*/ 152394 w 226143"/>
                  <a:gd name="connsiteY0" fmla="*/ 0 h 914400"/>
                  <a:gd name="connsiteX1" fmla="*/ 226143 w 226143"/>
                  <a:gd name="connsiteY1" fmla="*/ 0 h 914400"/>
                  <a:gd name="connsiteX2" fmla="*/ 226143 w 226143"/>
                  <a:gd name="connsiteY2" fmla="*/ 914400 h 914400"/>
                  <a:gd name="connsiteX3" fmla="*/ 152394 w 226143"/>
                  <a:gd name="connsiteY3" fmla="*/ 914400 h 914400"/>
                  <a:gd name="connsiteX4" fmla="*/ 76197 w 226143"/>
                  <a:gd name="connsiteY4" fmla="*/ 838203 h 914400"/>
                  <a:gd name="connsiteX5" fmla="*/ 76197 w 226143"/>
                  <a:gd name="connsiteY5" fmla="*/ 533397 h 914400"/>
                  <a:gd name="connsiteX6" fmla="*/ 0 w 226143"/>
                  <a:gd name="connsiteY6" fmla="*/ 457200 h 914400"/>
                  <a:gd name="connsiteX7" fmla="*/ 76197 w 226143"/>
                  <a:gd name="connsiteY7" fmla="*/ 381003 h 914400"/>
                  <a:gd name="connsiteX8" fmla="*/ 76197 w 226143"/>
                  <a:gd name="connsiteY8" fmla="*/ 76197 h 914400"/>
                  <a:gd name="connsiteX9" fmla="*/ 152394 w 226143"/>
                  <a:gd name="connsiteY9" fmla="*/ 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6143" h="914400">
                    <a:moveTo>
                      <a:pt x="152394" y="0"/>
                    </a:moveTo>
                    <a:lnTo>
                      <a:pt x="226143" y="0"/>
                    </a:lnTo>
                    <a:lnTo>
                      <a:pt x="226143" y="914400"/>
                    </a:lnTo>
                    <a:lnTo>
                      <a:pt x="152394" y="914400"/>
                    </a:lnTo>
                    <a:cubicBezTo>
                      <a:pt x="110312" y="914400"/>
                      <a:pt x="76197" y="880285"/>
                      <a:pt x="76197" y="838203"/>
                    </a:cubicBezTo>
                    <a:lnTo>
                      <a:pt x="76197" y="533397"/>
                    </a:lnTo>
                    <a:cubicBezTo>
                      <a:pt x="76197" y="491315"/>
                      <a:pt x="42082" y="457200"/>
                      <a:pt x="0" y="457200"/>
                    </a:cubicBezTo>
                    <a:cubicBezTo>
                      <a:pt x="42082" y="457200"/>
                      <a:pt x="76197" y="423085"/>
                      <a:pt x="76197" y="381003"/>
                    </a:cubicBezTo>
                    <a:lnTo>
                      <a:pt x="76197" y="76197"/>
                    </a:lnTo>
                    <a:cubicBezTo>
                      <a:pt x="76197" y="34115"/>
                      <a:pt x="110312" y="0"/>
                      <a:pt x="152394" y="0"/>
                    </a:cubicBezTo>
                    <a:close/>
                  </a:path>
                </a:pathLst>
              </a:cu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1F930672-914E-470C-A546-E200EB0BC5DE}"/>
                  </a:ext>
                </a:extLst>
              </p:cNvPr>
              <p:cNvSpPr/>
              <p:nvPr/>
            </p:nvSpPr>
            <p:spPr>
              <a:xfrm>
                <a:off x="6656439" y="5500880"/>
                <a:ext cx="4562167" cy="4223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14B0A52C-3617-4BEF-87A3-88525B36ED5C}"/>
                </a:ext>
              </a:extLst>
            </p:cNvPr>
            <p:cNvGrpSpPr/>
            <p:nvPr/>
          </p:nvGrpSpPr>
          <p:grpSpPr>
            <a:xfrm>
              <a:off x="942352" y="1859455"/>
              <a:ext cx="5242134" cy="3898629"/>
              <a:chOff x="391750" y="1485828"/>
              <a:chExt cx="5242134" cy="3898629"/>
            </a:xfrm>
          </p:grpSpPr>
          <p:sp>
            <p:nvSpPr>
              <p:cNvPr id="34" name="矩形: 圆角 33">
                <a:extLst>
                  <a:ext uri="{FF2B5EF4-FFF2-40B4-BE49-F238E27FC236}">
                    <a16:creationId xmlns:a16="http://schemas.microsoft.com/office/drawing/2014/main" id="{86C54E87-C4B0-454B-A025-4C6E49903A61}"/>
                  </a:ext>
                </a:extLst>
              </p:cNvPr>
              <p:cNvSpPr/>
              <p:nvPr/>
            </p:nvSpPr>
            <p:spPr>
              <a:xfrm>
                <a:off x="3085154" y="1485828"/>
                <a:ext cx="2548730" cy="2801007"/>
              </a:xfrm>
              <a:prstGeom prst="roundRect">
                <a:avLst/>
              </a:prstGeom>
              <a:solidFill>
                <a:srgbClr val="FFFF94"/>
              </a:solidFill>
              <a:ln>
                <a:solidFill>
                  <a:srgbClr val="FFFF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CBCD6629-3E30-49A7-8F58-05BBCA1E8952}"/>
                  </a:ext>
                </a:extLst>
              </p:cNvPr>
              <p:cNvGrpSpPr/>
              <p:nvPr/>
            </p:nvGrpSpPr>
            <p:grpSpPr>
              <a:xfrm>
                <a:off x="391750" y="1714087"/>
                <a:ext cx="4998421" cy="3670370"/>
                <a:chOff x="391750" y="1714087"/>
                <a:chExt cx="4998421" cy="3670370"/>
              </a:xfrm>
            </p:grpSpPr>
            <p:sp>
              <p:nvSpPr>
                <p:cNvPr id="22" name="对话气泡: 圆角矩形 21">
                  <a:extLst>
                    <a:ext uri="{FF2B5EF4-FFF2-40B4-BE49-F238E27FC236}">
                      <a16:creationId xmlns:a16="http://schemas.microsoft.com/office/drawing/2014/main" id="{CE207A7E-A844-4CDC-9325-4B7B300D04DB}"/>
                    </a:ext>
                  </a:extLst>
                </p:cNvPr>
                <p:cNvSpPr/>
                <p:nvPr/>
              </p:nvSpPr>
              <p:spPr>
                <a:xfrm>
                  <a:off x="391750" y="3329320"/>
                  <a:ext cx="2064774" cy="439905"/>
                </a:xfrm>
                <a:prstGeom prst="wedgeRoundRectCallout">
                  <a:avLst>
                    <a:gd name="adj1" fmla="val -20111"/>
                    <a:gd name="adj2" fmla="val 46452"/>
                    <a:gd name="adj3" fmla="val 16667"/>
                  </a:avLst>
                </a:prstGeom>
                <a:solidFill>
                  <a:srgbClr val="C6E3FF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2400" b="1" dirty="0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文氏图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对话气泡: 圆角矩形 22">
                      <a:extLst>
                        <a:ext uri="{FF2B5EF4-FFF2-40B4-BE49-F238E27FC236}">
                          <a16:creationId xmlns:a16="http://schemas.microsoft.com/office/drawing/2014/main" id="{41CB6259-AABA-413B-9D9F-1DACD8B4ED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25397" y="1714087"/>
                      <a:ext cx="2064774" cy="439905"/>
                    </a:xfrm>
                    <a:prstGeom prst="wedgeRoundRectCallout">
                      <a:avLst>
                        <a:gd name="adj1" fmla="val -20111"/>
                        <a:gd name="adj2" fmla="val 46452"/>
                        <a:gd name="adj3" fmla="val 16667"/>
                      </a:avLst>
                    </a:prstGeom>
                    <a:solidFill>
                      <a:srgbClr val="C6E3FF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CN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zh-CN" altLang="en-US" sz="2400" dirty="0">
                        <a:solidFill>
                          <a:schemeClr val="tx1"/>
                        </a:solidFill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23" name="对话气泡: 圆角矩形 22">
                      <a:extLst>
                        <a:ext uri="{FF2B5EF4-FFF2-40B4-BE49-F238E27FC236}">
                          <a16:creationId xmlns:a16="http://schemas.microsoft.com/office/drawing/2014/main" id="{41CB6259-AABA-413B-9D9F-1DACD8B4ED7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25397" y="1714087"/>
                      <a:ext cx="2064774" cy="439905"/>
                    </a:xfrm>
                    <a:prstGeom prst="wedgeRoundRectCallout">
                      <a:avLst>
                        <a:gd name="adj1" fmla="val -20111"/>
                        <a:gd name="adj2" fmla="val 46452"/>
                        <a:gd name="adj3" fmla="val 16667"/>
                      </a:avLst>
                    </a:prstGeom>
                    <a:blipFill>
                      <a:blip r:embed="rId2"/>
                      <a:stretch>
                        <a:fillRect b="-17105"/>
                      </a:stretch>
                    </a:blipFill>
                    <a:ln w="1905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对话气泡: 圆角矩形 26">
                      <a:extLst>
                        <a:ext uri="{FF2B5EF4-FFF2-40B4-BE49-F238E27FC236}">
                          <a16:creationId xmlns:a16="http://schemas.microsoft.com/office/drawing/2014/main" id="{6E2C9FB0-50CC-4647-90DF-4A27A7548C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25397" y="3329320"/>
                      <a:ext cx="2064774" cy="439905"/>
                    </a:xfrm>
                    <a:prstGeom prst="wedgeRoundRectCallout">
                      <a:avLst>
                        <a:gd name="adj1" fmla="val -20111"/>
                        <a:gd name="adj2" fmla="val 46452"/>
                        <a:gd name="adj3" fmla="val 16667"/>
                      </a:avLst>
                    </a:prstGeom>
                    <a:solidFill>
                      <a:srgbClr val="C6E3FF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zh-CN" altLang="en-US" sz="2400" dirty="0">
                        <a:solidFill>
                          <a:schemeClr val="tx1"/>
                        </a:solidFill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27" name="对话气泡: 圆角矩形 26">
                      <a:extLst>
                        <a:ext uri="{FF2B5EF4-FFF2-40B4-BE49-F238E27FC236}">
                          <a16:creationId xmlns:a16="http://schemas.microsoft.com/office/drawing/2014/main" id="{6E2C9FB0-50CC-4647-90DF-4A27A7548C5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25397" y="3329320"/>
                      <a:ext cx="2064774" cy="439905"/>
                    </a:xfrm>
                    <a:prstGeom prst="wedgeRoundRectCallout">
                      <a:avLst>
                        <a:gd name="adj1" fmla="val -20111"/>
                        <a:gd name="adj2" fmla="val 46452"/>
                        <a:gd name="adj3" fmla="val 16667"/>
                      </a:avLst>
                    </a:prstGeom>
                    <a:blipFill>
                      <a:blip r:embed="rId3"/>
                      <a:stretch>
                        <a:fillRect b="-17105"/>
                      </a:stretch>
                    </a:blipFill>
                    <a:ln w="1905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对话气泡: 圆角矩形 28">
                      <a:extLst>
                        <a:ext uri="{FF2B5EF4-FFF2-40B4-BE49-F238E27FC236}">
                          <a16:creationId xmlns:a16="http://schemas.microsoft.com/office/drawing/2014/main" id="{DBC9CC89-BAA8-4632-92C2-14D0E9FE6D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25397" y="4944552"/>
                      <a:ext cx="2064774" cy="439905"/>
                    </a:xfrm>
                    <a:prstGeom prst="wedgeRoundRectCallout">
                      <a:avLst>
                        <a:gd name="adj1" fmla="val -20111"/>
                        <a:gd name="adj2" fmla="val 46452"/>
                        <a:gd name="adj3" fmla="val 16667"/>
                      </a:avLst>
                    </a:prstGeom>
                    <a:solidFill>
                      <a:srgbClr val="C6E3FF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∪</m:t>
                            </m:r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zh-CN" altLang="en-US" sz="2400" dirty="0">
                        <a:solidFill>
                          <a:schemeClr val="tx1"/>
                        </a:solidFill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29" name="对话气泡: 圆角矩形 28">
                      <a:extLst>
                        <a:ext uri="{FF2B5EF4-FFF2-40B4-BE49-F238E27FC236}">
                          <a16:creationId xmlns:a16="http://schemas.microsoft.com/office/drawing/2014/main" id="{DBC9CC89-BAA8-4632-92C2-14D0E9FE6D4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25397" y="4944552"/>
                      <a:ext cx="2064774" cy="439905"/>
                    </a:xfrm>
                    <a:prstGeom prst="wedgeRoundRectCallout">
                      <a:avLst>
                        <a:gd name="adj1" fmla="val -20111"/>
                        <a:gd name="adj2" fmla="val 46452"/>
                        <a:gd name="adj3" fmla="val 16667"/>
                      </a:avLst>
                    </a:prstGeom>
                    <a:blipFill>
                      <a:blip r:embed="rId4"/>
                      <a:stretch>
                        <a:fillRect b="-17105"/>
                      </a:stretch>
                    </a:blipFill>
                    <a:ln w="1905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FE0775DE-B914-4608-9E0F-841DC956DAD9}"/>
                </a:ext>
              </a:extLst>
            </p:cNvPr>
            <p:cNvGrpSpPr/>
            <p:nvPr/>
          </p:nvGrpSpPr>
          <p:grpSpPr>
            <a:xfrm>
              <a:off x="6472989" y="1859455"/>
              <a:ext cx="3821384" cy="2801007"/>
              <a:chOff x="7249739" y="1859455"/>
              <a:chExt cx="3821384" cy="2801007"/>
            </a:xfrm>
          </p:grpSpPr>
          <p:sp>
            <p:nvSpPr>
              <p:cNvPr id="51" name="矩形: 圆角 50">
                <a:extLst>
                  <a:ext uri="{FF2B5EF4-FFF2-40B4-BE49-F238E27FC236}">
                    <a16:creationId xmlns:a16="http://schemas.microsoft.com/office/drawing/2014/main" id="{E63B4047-7970-4B15-B3D0-2B432AB1118A}"/>
                  </a:ext>
                </a:extLst>
              </p:cNvPr>
              <p:cNvSpPr/>
              <p:nvPr/>
            </p:nvSpPr>
            <p:spPr>
              <a:xfrm>
                <a:off x="7249739" y="1859455"/>
                <a:ext cx="3821384" cy="2801007"/>
              </a:xfrm>
              <a:prstGeom prst="roundRect">
                <a:avLst/>
              </a:prstGeom>
              <a:solidFill>
                <a:srgbClr val="FFFF94"/>
              </a:solidFill>
              <a:ln>
                <a:solidFill>
                  <a:srgbClr val="FFFF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对话气泡: 圆角矩形 51">
                <a:extLst>
                  <a:ext uri="{FF2B5EF4-FFF2-40B4-BE49-F238E27FC236}">
                    <a16:creationId xmlns:a16="http://schemas.microsoft.com/office/drawing/2014/main" id="{4330C171-6552-4084-A0D2-1C3A12D841F8}"/>
                  </a:ext>
                </a:extLst>
              </p:cNvPr>
              <p:cNvSpPr/>
              <p:nvPr/>
            </p:nvSpPr>
            <p:spPr>
              <a:xfrm>
                <a:off x="7491718" y="2087714"/>
                <a:ext cx="3233230" cy="439905"/>
              </a:xfrm>
              <a:prstGeom prst="wedgeRoundRectCallout">
                <a:avLst>
                  <a:gd name="adj1" fmla="val -20111"/>
                  <a:gd name="adj2" fmla="val 46452"/>
                  <a:gd name="adj3" fmla="val 16667"/>
                </a:avLst>
              </a:prstGeom>
              <a:solidFill>
                <a:srgbClr val="C6E3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贝叶斯公式</a:t>
                </a:r>
              </a:p>
            </p:txBody>
          </p:sp>
          <p:sp>
            <p:nvSpPr>
              <p:cNvPr id="53" name="对话气泡: 圆角矩形 52">
                <a:extLst>
                  <a:ext uri="{FF2B5EF4-FFF2-40B4-BE49-F238E27FC236}">
                    <a16:creationId xmlns:a16="http://schemas.microsoft.com/office/drawing/2014/main" id="{0F0534BD-140D-452E-9E03-437731F0180D}"/>
                  </a:ext>
                </a:extLst>
              </p:cNvPr>
              <p:cNvSpPr/>
              <p:nvPr/>
            </p:nvSpPr>
            <p:spPr>
              <a:xfrm>
                <a:off x="7491718" y="2960160"/>
                <a:ext cx="3233230" cy="439905"/>
              </a:xfrm>
              <a:prstGeom prst="wedgeRoundRectCallout">
                <a:avLst>
                  <a:gd name="adj1" fmla="val -20111"/>
                  <a:gd name="adj2" fmla="val 46452"/>
                  <a:gd name="adj3" fmla="val 16667"/>
                </a:avLst>
              </a:prstGeom>
              <a:solidFill>
                <a:srgbClr val="C6E3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互斥</a:t>
                </a:r>
              </a:p>
            </p:txBody>
          </p:sp>
          <p:sp>
            <p:nvSpPr>
              <p:cNvPr id="54" name="对话气泡: 圆角矩形 53">
                <a:extLst>
                  <a:ext uri="{FF2B5EF4-FFF2-40B4-BE49-F238E27FC236}">
                    <a16:creationId xmlns:a16="http://schemas.microsoft.com/office/drawing/2014/main" id="{694D668D-E8C7-4C5A-898F-DC8F5E88E57D}"/>
                  </a:ext>
                </a:extLst>
              </p:cNvPr>
              <p:cNvSpPr/>
              <p:nvPr/>
            </p:nvSpPr>
            <p:spPr>
              <a:xfrm>
                <a:off x="7491718" y="3832605"/>
                <a:ext cx="3233230" cy="439905"/>
              </a:xfrm>
              <a:prstGeom prst="wedgeRoundRectCallout">
                <a:avLst>
                  <a:gd name="adj1" fmla="val -20111"/>
                  <a:gd name="adj2" fmla="val 46452"/>
                  <a:gd name="adj3" fmla="val 16667"/>
                </a:avLst>
              </a:prstGeom>
              <a:solidFill>
                <a:srgbClr val="C6E3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全概率公式</a:t>
                </a:r>
              </a:p>
            </p:txBody>
          </p:sp>
        </p:grpSp>
        <p:sp>
          <p:nvSpPr>
            <p:cNvPr id="56" name="箭头: 右 55">
              <a:extLst>
                <a:ext uri="{FF2B5EF4-FFF2-40B4-BE49-F238E27FC236}">
                  <a16:creationId xmlns:a16="http://schemas.microsoft.com/office/drawing/2014/main" id="{41ACEF76-6F62-4F4E-BBE6-97BD79424ED3}"/>
                </a:ext>
              </a:extLst>
            </p:cNvPr>
            <p:cNvSpPr/>
            <p:nvPr/>
          </p:nvSpPr>
          <p:spPr>
            <a:xfrm>
              <a:off x="6198209" y="3135842"/>
              <a:ext cx="272138" cy="188531"/>
            </a:xfrm>
            <a:prstGeom prst="rightArrow">
              <a:avLst/>
            </a:prstGeom>
            <a:solidFill>
              <a:srgbClr val="FFC61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3" name="对话气泡: 圆角矩形 62">
            <a:extLst>
              <a:ext uri="{FF2B5EF4-FFF2-40B4-BE49-F238E27FC236}">
                <a16:creationId xmlns:a16="http://schemas.microsoft.com/office/drawing/2014/main" id="{2CC2675F-C83E-42E4-98A3-D2C16825B21E}"/>
              </a:ext>
            </a:extLst>
          </p:cNvPr>
          <p:cNvSpPr/>
          <p:nvPr/>
        </p:nvSpPr>
        <p:spPr>
          <a:xfrm>
            <a:off x="9776630" y="2077882"/>
            <a:ext cx="2185401" cy="439905"/>
          </a:xfrm>
          <a:prstGeom prst="wedgeRoundRectCallout">
            <a:avLst>
              <a:gd name="adj1" fmla="val -20111"/>
              <a:gd name="adj2" fmla="val 46452"/>
              <a:gd name="adj3" fmla="val 16667"/>
            </a:avLst>
          </a:prstGeom>
          <a:solidFill>
            <a:srgbClr val="C6E3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相互独立</a:t>
            </a:r>
          </a:p>
        </p:txBody>
      </p:sp>
      <p:sp>
        <p:nvSpPr>
          <p:cNvPr id="64" name="箭头: 右 63">
            <a:extLst>
              <a:ext uri="{FF2B5EF4-FFF2-40B4-BE49-F238E27FC236}">
                <a16:creationId xmlns:a16="http://schemas.microsoft.com/office/drawing/2014/main" id="{7FE9CC8B-101D-4F86-8A57-51C1FBE7B035}"/>
              </a:ext>
            </a:extLst>
          </p:cNvPr>
          <p:cNvSpPr/>
          <p:nvPr/>
        </p:nvSpPr>
        <p:spPr>
          <a:xfrm>
            <a:off x="9177223" y="2214312"/>
            <a:ext cx="572547" cy="188531"/>
          </a:xfrm>
          <a:prstGeom prst="rightArrow">
            <a:avLst/>
          </a:prstGeom>
          <a:solidFill>
            <a:srgbClr val="FFC61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293E9E8B-4CA4-4F43-84BB-DF420FEBDA56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746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FB107F2-662A-43B6-8CEB-176287084633}"/>
              </a:ext>
            </a:extLst>
          </p:cNvPr>
          <p:cNvSpPr/>
          <p:nvPr/>
        </p:nvSpPr>
        <p:spPr>
          <a:xfrm>
            <a:off x="765423" y="2811835"/>
            <a:ext cx="3541105" cy="437513"/>
          </a:xfrm>
          <a:prstGeom prst="roundRect">
            <a:avLst/>
          </a:prstGeom>
          <a:solidFill>
            <a:srgbClr val="FFFF94"/>
          </a:solidFill>
          <a:ln>
            <a:solidFill>
              <a:srgbClr val="FFF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solidFill>
                <a:srgbClr val="002060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7E96232-F72C-4873-B384-DE13E371E6AA}"/>
              </a:ext>
            </a:extLst>
          </p:cNvPr>
          <p:cNvSpPr/>
          <p:nvPr/>
        </p:nvSpPr>
        <p:spPr>
          <a:xfrm>
            <a:off x="765424" y="1802091"/>
            <a:ext cx="4249028" cy="437513"/>
          </a:xfrm>
          <a:prstGeom prst="roundRect">
            <a:avLst/>
          </a:prstGeom>
          <a:solidFill>
            <a:srgbClr val="FFFF94"/>
          </a:solidFill>
          <a:ln>
            <a:solidFill>
              <a:srgbClr val="FFF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solidFill>
                <a:srgbClr val="002060"/>
              </a:solidFill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9911" y="36823"/>
            <a:ext cx="761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ea typeface="微软雅黑" panose="020B0503020204020204" pitchFamily="34" charset="-122"/>
              </a:rPr>
              <a:t>概率</a:t>
            </a:r>
            <a:endParaRPr lang="en-US" altLang="zh-CN" sz="3600" b="1" dirty="0">
              <a:solidFill>
                <a:srgbClr val="0A05DF"/>
              </a:solidFill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90E9AD7-662D-4C4A-8C01-EB60B04E6CC5}"/>
                  </a:ext>
                </a:extLst>
              </p:cNvPr>
              <p:cNvSpPr txBox="1"/>
              <p:nvPr/>
            </p:nvSpPr>
            <p:spPr>
              <a:xfrm>
                <a:off x="216310" y="1132965"/>
                <a:ext cx="11977057" cy="4380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变量 </a:t>
                </a:r>
                <a:r>
                  <a:rPr lang="en-US" altLang="zh-CN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vs </a:t>
                </a:r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随机变量</a:t>
                </a:r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8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小写斜体英文字母代表变量</a:t>
                </a:r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。变量代表一个数值，虽然有时候我们不知道这个数值的大小，比如</a:t>
                </a:r>
                <a:r>
                  <a:rPr lang="en-US" altLang="zh-CN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altLang="zh-CN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8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大写字母代表随机变量</a:t>
                </a:r>
                <a:r>
                  <a:rPr lang="zh-CN" altLang="en-US" sz="2800" b="1" dirty="0">
                    <a:solidFill>
                      <a:srgbClr val="00206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一般，随机变量的可能取值不唯一，每一个取值都对应一个概率。比如</a:t>
                </a:r>
                <a:endPara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e>
                              </m:d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=1/2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d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=1/4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=2</m:t>
                                  </m:r>
                                </m:e>
                              </m:d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=1/4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 </a:t>
                </a:r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或</a:t>
                </a:r>
                <a:r>
                  <a:rPr lang="en-US" altLang="zh-CN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)= 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e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1/4</m:t>
                              </m:r>
                            </m:e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1/4</m:t>
                              </m:r>
                            </m:e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90E9AD7-662D-4C4A-8C01-EB60B04E6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10" y="1132965"/>
                <a:ext cx="11977057" cy="4380879"/>
              </a:xfrm>
              <a:prstGeom prst="rect">
                <a:avLst/>
              </a:prstGeom>
              <a:blipFill>
                <a:blip r:embed="rId2"/>
                <a:stretch>
                  <a:fillRect l="-1018" t="-15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F5FDB1D-565A-490B-84FA-FD9FD5C4F2B3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264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59911" y="36823"/>
            <a:ext cx="761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ea typeface="微软雅黑" panose="020B0503020204020204" pitchFamily="34" charset="-122"/>
              </a:rPr>
              <a:t>概率</a:t>
            </a:r>
            <a:endParaRPr lang="en-US" altLang="zh-CN" sz="3600" b="1" dirty="0">
              <a:solidFill>
                <a:srgbClr val="0A05DF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90E9AD7-662D-4C4A-8C01-EB60B04E6CC5}"/>
              </a:ext>
            </a:extLst>
          </p:cNvPr>
          <p:cNvSpPr txBox="1"/>
          <p:nvPr/>
        </p:nvSpPr>
        <p:spPr>
          <a:xfrm>
            <a:off x="216310" y="1413063"/>
            <a:ext cx="1197705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ea typeface="微软雅黑" panose="020B0503020204020204" pitchFamily="34" charset="-122"/>
              </a:rPr>
              <a:t>随机变量</a:t>
            </a:r>
            <a:endParaRPr lang="en-US" altLang="zh-CN" sz="2800" dirty="0">
              <a:ea typeface="微软雅黑" panose="020B0503020204020204" pitchFamily="34" charset="-122"/>
            </a:endParaRP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ea typeface="微软雅黑" panose="020B0503020204020204" pitchFamily="34" charset="-122"/>
              </a:rPr>
              <a:t>离散型随机变量</a:t>
            </a:r>
            <a:r>
              <a:rPr lang="en-US" altLang="zh-CN" sz="2800" dirty="0">
                <a:ea typeface="微软雅黑" panose="020B0503020204020204" pitchFamily="34" charset="-122"/>
              </a:rPr>
              <a:t>: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概率函数，积累概率函数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ea typeface="微软雅黑" panose="020B0503020204020204" pitchFamily="34" charset="-122"/>
              </a:rPr>
              <a:t>连续性随机变量</a:t>
            </a:r>
            <a:r>
              <a:rPr lang="en-US" altLang="zh-CN" sz="2800" dirty="0">
                <a:ea typeface="微软雅黑" panose="020B0503020204020204" pitchFamily="34" charset="-122"/>
              </a:rPr>
              <a:t>: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概率密度函数，积累密度函数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ea typeface="微软雅黑" panose="020B0503020204020204" pitchFamily="34" charset="-122"/>
              </a:rPr>
              <a:t>均值</a:t>
            </a:r>
            <a:endParaRPr lang="en-US" altLang="zh-CN" sz="2800" dirty="0">
              <a:ea typeface="微软雅黑" panose="020B0503020204020204" pitchFamily="34" charset="-122"/>
            </a:endParaRP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ea typeface="微软雅黑" panose="020B0503020204020204" pitchFamily="34" charset="-122"/>
              </a:rPr>
              <a:t>方差</a:t>
            </a:r>
            <a:endParaRPr lang="en-US" altLang="zh-CN" sz="2800" dirty="0">
              <a:ea typeface="微软雅黑" panose="020B0503020204020204" pitchFamily="34" charset="-122"/>
            </a:endParaRP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ea typeface="微软雅黑" panose="020B0503020204020204" pitchFamily="34" charset="-122"/>
              </a:rPr>
              <a:t>协方差</a:t>
            </a:r>
            <a:endParaRPr lang="en-US" altLang="zh-CN" sz="2800" dirty="0">
              <a:ea typeface="微软雅黑" panose="020B0503020204020204" pitchFamily="34" charset="-122"/>
            </a:endParaRP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ea typeface="微软雅黑" panose="020B0503020204020204" pitchFamily="34" charset="-122"/>
              </a:rPr>
              <a:t>相关系数</a:t>
            </a:r>
            <a:endParaRPr lang="en-US" altLang="zh-CN" sz="2800" dirty="0">
              <a:ea typeface="微软雅黑" panose="020B0503020204020204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839B69A-EBC5-49BF-8B05-0A63A322FCF8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447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59911" y="36823"/>
            <a:ext cx="761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ea typeface="微软雅黑" panose="020B0503020204020204" pitchFamily="34" charset="-122"/>
              </a:rPr>
              <a:t>概率</a:t>
            </a:r>
            <a:endParaRPr lang="en-US" altLang="zh-CN" sz="3600" b="1" dirty="0">
              <a:solidFill>
                <a:srgbClr val="0A05DF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90E9AD7-662D-4C4A-8C01-EB60B04E6CC5}"/>
              </a:ext>
            </a:extLst>
          </p:cNvPr>
          <p:cNvSpPr txBox="1"/>
          <p:nvPr/>
        </p:nvSpPr>
        <p:spPr>
          <a:xfrm>
            <a:off x="359911" y="1373508"/>
            <a:ext cx="11977057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ea typeface="微软雅黑" panose="020B0503020204020204" pitchFamily="34" charset="-122"/>
              </a:rPr>
              <a:t>离散型随机变量</a:t>
            </a:r>
            <a:endParaRPr lang="en-US" altLang="zh-CN" sz="2800" dirty="0">
              <a:ea typeface="微软雅黑" panose="020B0503020204020204" pitchFamily="34" charset="-122"/>
            </a:endParaRP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伯努利分布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二项式分布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泊松分布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altLang="zh-CN" sz="2800" dirty="0"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ea typeface="微软雅黑" panose="020B0503020204020204" pitchFamily="34" charset="-122"/>
              </a:rPr>
              <a:t>连续性随机变量</a:t>
            </a:r>
            <a:endParaRPr lang="en-US" altLang="zh-CN" sz="2800" dirty="0">
              <a:ea typeface="微软雅黑" panose="020B0503020204020204" pitchFamily="34" charset="-122"/>
            </a:endParaRP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指数分布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高斯分布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多变量高斯分布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80B6C4F-12A7-4CAE-A911-F683EEF51FF3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451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48B3039-3CED-4270-B6ED-4758202AFBF5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359911" y="43336"/>
            <a:ext cx="761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ea typeface="微软雅黑" panose="020B0503020204020204" pitchFamily="34" charset="-122"/>
              </a:rPr>
              <a:t>趣味问题</a:t>
            </a:r>
            <a:endParaRPr lang="en-US" altLang="zh-CN" sz="3600" b="1" dirty="0">
              <a:solidFill>
                <a:srgbClr val="0A05DF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1183"/>
          <a:stretch/>
        </p:blipFill>
        <p:spPr>
          <a:xfrm>
            <a:off x="8166256" y="40630"/>
            <a:ext cx="3883742" cy="216902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16310" y="1011295"/>
            <a:ext cx="29909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Monty Hall </a:t>
            </a:r>
            <a:r>
              <a:rPr lang="zh-CN" altLang="en-US" sz="3200" b="1" dirty="0">
                <a:ea typeface="微软雅黑" panose="020B0503020204020204" pitchFamily="34" charset="-122"/>
              </a:rPr>
              <a:t>问题</a:t>
            </a:r>
            <a:endParaRPr lang="en-US" sz="32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1CAB7C7-CDF6-4FD5-8CA6-C72F4EB74BFE}"/>
              </a:ext>
            </a:extLst>
          </p:cNvPr>
          <p:cNvSpPr/>
          <p:nvPr/>
        </p:nvSpPr>
        <p:spPr>
          <a:xfrm>
            <a:off x="140161" y="1815254"/>
            <a:ext cx="11739716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主持人在台上展示三扇门。一扇门后面有一辆汽车，另外两扇门后面各有一只羊。我们不知道那扇门后面有汽车。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主持人邀请我们选一扇门，如果这扇门后面是汽车，我们将赢走汽车；如果这扇门后面是羊，我们将赢走羊。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假设我们选了第一扇门，但还没有打开。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主持人为了节目的效果，打开了另外两扇门中的一个，假设第三扇门，展示给我们的是羊。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主持人问：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是坚守开第一扇门，还是换开第二扇门？</a:t>
            </a:r>
            <a:endParaRPr lang="en-US" altLang="zh-CN" sz="28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Aft>
                <a:spcPts val="1200"/>
              </a:spcAft>
            </a:pPr>
            <a:r>
              <a:rPr lang="zh-CN" altLang="en-US" sz="2400" dirty="0">
                <a:solidFill>
                  <a:srgbClr val="00008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注：主持人可以看到每扇门后面。主持人不是随机选择一扇门打开，而是故意打开后面有羊的门。</a:t>
            </a:r>
            <a:endParaRPr lang="en-US" altLang="zh-CN" sz="2400" dirty="0">
              <a:solidFill>
                <a:srgbClr val="00008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8514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07975" y="41070"/>
            <a:ext cx="761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ea typeface="微软雅黑" panose="020B0503020204020204" pitchFamily="34" charset="-122"/>
              </a:rPr>
              <a:t>趣味问题</a:t>
            </a:r>
            <a:endParaRPr lang="en-US" altLang="zh-CN" sz="3600" b="1" dirty="0">
              <a:solidFill>
                <a:srgbClr val="0A05DF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565492" y="4650948"/>
            <a:ext cx="6678431" cy="20467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A</a:t>
            </a:r>
            <a:r>
              <a:rPr 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代表第一扇门后面是汽车</a:t>
            </a:r>
            <a:endParaRPr 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Aft>
                <a:spcPts val="600"/>
              </a:spcAft>
            </a:pPr>
            <a:r>
              <a:rPr 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B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代表第二扇门后面是汽车</a:t>
            </a:r>
            <a:endParaRPr 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Aft>
                <a:spcPts val="600"/>
              </a:spcAft>
            </a:pPr>
            <a:r>
              <a:rPr 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C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代表第三扇门后面是汽车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Aft>
                <a:spcPts val="600"/>
              </a:spcAft>
            </a:pPr>
            <a:r>
              <a:rPr 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E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代表主持人打开了第三扇门，后面是羊</a:t>
            </a:r>
            <a:endParaRPr 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r="11435"/>
          <a:stretch/>
        </p:blipFill>
        <p:spPr>
          <a:xfrm>
            <a:off x="2907256" y="1036312"/>
            <a:ext cx="6377488" cy="3571875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516BCF6-8F8D-497A-8978-BF9EF9165BD4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912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对角圆角 5">
            <a:extLst>
              <a:ext uri="{FF2B5EF4-FFF2-40B4-BE49-F238E27FC236}">
                <a16:creationId xmlns:a16="http://schemas.microsoft.com/office/drawing/2014/main" id="{68D00873-97DB-49A7-BF9A-165364E8C70B}"/>
              </a:ext>
            </a:extLst>
          </p:cNvPr>
          <p:cNvSpPr/>
          <p:nvPr/>
        </p:nvSpPr>
        <p:spPr>
          <a:xfrm>
            <a:off x="601130" y="1410544"/>
            <a:ext cx="6400800" cy="540000"/>
          </a:xfrm>
          <a:prstGeom prst="round2DiagRect">
            <a:avLst/>
          </a:prstGeom>
          <a:solidFill>
            <a:srgbClr val="6C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1.</a:t>
            </a:r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 导数与积分</a:t>
            </a:r>
            <a:endParaRPr lang="en-US" altLang="zh-CN" sz="3200" b="1" dirty="0">
              <a:solidFill>
                <a:srgbClr val="0A05DF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355" y="1280546"/>
            <a:ext cx="11301490" cy="2832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导数与积分</a:t>
            </a:r>
            <a:endParaRPr lang="en-CA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概率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向量与矩阵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最优化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F88B2E-251A-48AA-86AF-33B6DA36162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0805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07975" y="41070"/>
            <a:ext cx="761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ea typeface="微软雅黑" panose="020B0503020204020204" pitchFamily="34" charset="-122"/>
              </a:rPr>
              <a:t>趣味问题</a:t>
            </a:r>
            <a:endParaRPr lang="en-US" altLang="zh-CN" sz="3600" b="1" dirty="0">
              <a:solidFill>
                <a:srgbClr val="0A05DF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r="10436"/>
          <a:stretch/>
        </p:blipFill>
        <p:spPr>
          <a:xfrm>
            <a:off x="7662942" y="1145043"/>
            <a:ext cx="4270440" cy="23650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5998FA2-9257-4EB0-8F71-14B7D82AD13A}"/>
                  </a:ext>
                </a:extLst>
              </p:cNvPr>
              <p:cNvSpPr txBox="1"/>
              <p:nvPr/>
            </p:nvSpPr>
            <p:spPr>
              <a:xfrm>
                <a:off x="678873" y="1145043"/>
                <a:ext cx="3405676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5998FA2-9257-4EB0-8F71-14B7D82AD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73" y="1145043"/>
                <a:ext cx="3405676" cy="6938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46226E2-D86F-48CE-B4C5-DBE70A7E4BF2}"/>
                  </a:ext>
                </a:extLst>
              </p:cNvPr>
              <p:cNvSpPr/>
              <p:nvPr/>
            </p:nvSpPr>
            <p:spPr>
              <a:xfrm>
                <a:off x="678873" y="2080018"/>
                <a:ext cx="6580910" cy="21250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⋂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⋂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⋂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2400" b="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altLang="zh-CN" sz="2400" dirty="0">
                    <a:ea typeface="微软雅黑" panose="020B0503020204020204" pitchFamily="34" charset="-122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</m:t>
                      </m:r>
                      <m:f>
                        <m:f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×0</m:t>
                      </m:r>
                    </m:oMath>
                  </m:oMathPara>
                </a14:m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ea typeface="微软雅黑" panose="020B0503020204020204" pitchFamily="34" charset="-122"/>
                  </a:rPr>
                  <a:t>1/2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46226E2-D86F-48CE-B4C5-DBE70A7E4B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73" y="2080018"/>
                <a:ext cx="6580910" cy="2125005"/>
              </a:xfrm>
              <a:prstGeom prst="rect">
                <a:avLst/>
              </a:prstGeom>
              <a:blipFill>
                <a:blip r:embed="rId5"/>
                <a:stretch>
                  <a:fillRect b="-5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73038B6-61E2-456A-A258-957A663835A0}"/>
                  </a:ext>
                </a:extLst>
              </p:cNvPr>
              <p:cNvSpPr txBox="1"/>
              <p:nvPr/>
            </p:nvSpPr>
            <p:spPr>
              <a:xfrm>
                <a:off x="678873" y="4292073"/>
                <a:ext cx="6986336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1/3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×1/2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1/2</m:t>
                          </m:r>
                        </m:den>
                      </m:f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altLang="zh-CN" sz="2400" b="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73038B6-61E2-456A-A258-957A66383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73" y="4292073"/>
                <a:ext cx="6986336" cy="7822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4ED65F5-1CBA-4FF6-A67D-6FAC1958A17D}"/>
                  </a:ext>
                </a:extLst>
              </p:cNvPr>
              <p:cNvSpPr txBox="1"/>
              <p:nvPr/>
            </p:nvSpPr>
            <p:spPr>
              <a:xfrm>
                <a:off x="678873" y="5485901"/>
                <a:ext cx="6645089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1/3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1/2</m:t>
                          </m:r>
                        </m:den>
                      </m:f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altLang="zh-CN" sz="2400" b="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4ED65F5-1CBA-4FF6-A67D-6FAC1958A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73" y="5485901"/>
                <a:ext cx="6645089" cy="7822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45350F4-6602-47D2-99E3-7DF83DF44E26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640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07975" y="41070"/>
            <a:ext cx="761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ea typeface="微软雅黑" panose="020B0503020204020204" pitchFamily="34" charset="-122"/>
              </a:rPr>
              <a:t>趣味问题</a:t>
            </a:r>
            <a:endParaRPr lang="en-US" altLang="zh-CN" sz="3600" b="1" dirty="0">
              <a:solidFill>
                <a:srgbClr val="0A05DF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77BD2F6A-23ED-4C83-B084-EAEC99EE1B15}"/>
                  </a:ext>
                </a:extLst>
              </p:cNvPr>
              <p:cNvSpPr txBox="1"/>
              <p:nvPr/>
            </p:nvSpPr>
            <p:spPr>
              <a:xfrm>
                <a:off x="177184" y="1019547"/>
                <a:ext cx="6082993" cy="2325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ea typeface="微软雅黑" panose="020B0503020204020204" pitchFamily="34" charset="-122"/>
                  </a:rPr>
                  <a:t>直观解决方案</a:t>
                </a:r>
                <a:endParaRPr lang="en-US" altLang="zh-CN" sz="2800" b="1" dirty="0">
                  <a:ea typeface="微软雅黑" panose="020B0503020204020204" pitchFamily="34" charset="-122"/>
                </a:endParaRPr>
              </a:p>
              <a:p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ea typeface="微软雅黑" panose="020B0503020204020204" pitchFamily="34" charset="-122"/>
                  </a:rPr>
                  <a:t>第二扇门后面是车的概率</a:t>
                </a:r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77BD2F6A-23ED-4C83-B084-EAEC99EE1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84" y="1019547"/>
                <a:ext cx="6082993" cy="2325060"/>
              </a:xfrm>
              <a:prstGeom prst="rect">
                <a:avLst/>
              </a:prstGeom>
              <a:blipFill>
                <a:blip r:embed="rId2"/>
                <a:stretch>
                  <a:fillRect l="-2004" t="-288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组合 14">
            <a:extLst>
              <a:ext uri="{FF2B5EF4-FFF2-40B4-BE49-F238E27FC236}">
                <a16:creationId xmlns:a16="http://schemas.microsoft.com/office/drawing/2014/main" id="{BD4B111E-5383-45E0-AA17-41217F4538D8}"/>
              </a:ext>
            </a:extLst>
          </p:cNvPr>
          <p:cNvGrpSpPr/>
          <p:nvPr/>
        </p:nvGrpSpPr>
        <p:grpSpPr>
          <a:xfrm>
            <a:off x="4419568" y="1784586"/>
            <a:ext cx="7295667" cy="4932594"/>
            <a:chOff x="4419568" y="1410960"/>
            <a:chExt cx="7295667" cy="4932594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0C285B9-A173-4CE7-B69B-ADED319B189A}"/>
                </a:ext>
              </a:extLst>
            </p:cNvPr>
            <p:cNvGrpSpPr/>
            <p:nvPr/>
          </p:nvGrpSpPr>
          <p:grpSpPr>
            <a:xfrm>
              <a:off x="7075192" y="2031564"/>
              <a:ext cx="4640043" cy="4311990"/>
              <a:chOff x="7075192" y="2031564"/>
              <a:chExt cx="4640043" cy="4311990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1D91B00D-E503-4092-BF4B-5978AEA4746C}"/>
                  </a:ext>
                </a:extLst>
              </p:cNvPr>
              <p:cNvGrpSpPr/>
              <p:nvPr/>
            </p:nvGrpSpPr>
            <p:grpSpPr>
              <a:xfrm>
                <a:off x="7075192" y="2031564"/>
                <a:ext cx="4640043" cy="1935552"/>
                <a:chOff x="3281516" y="1387050"/>
                <a:chExt cx="4640043" cy="1935552"/>
              </a:xfrm>
            </p:grpSpPr>
            <p:sp>
              <p:nvSpPr>
                <p:cNvPr id="2" name="矩形: 圆角 1">
                  <a:extLst>
                    <a:ext uri="{FF2B5EF4-FFF2-40B4-BE49-F238E27FC236}">
                      <a16:creationId xmlns:a16="http://schemas.microsoft.com/office/drawing/2014/main" id="{F321E243-279F-4AFB-8E52-777623985108}"/>
                    </a:ext>
                  </a:extLst>
                </p:cNvPr>
                <p:cNvSpPr/>
                <p:nvPr/>
              </p:nvSpPr>
              <p:spPr>
                <a:xfrm>
                  <a:off x="3281516" y="2005781"/>
                  <a:ext cx="1671484" cy="698090"/>
                </a:xfrm>
                <a:prstGeom prst="roundRect">
                  <a:avLst/>
                </a:prstGeom>
                <a:solidFill>
                  <a:srgbClr val="C6E3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2400" b="1" dirty="0">
                      <a:solidFill>
                        <a:schemeClr val="tx1"/>
                      </a:solidFill>
                      <a:ea typeface="微软雅黑" panose="020B0503020204020204" pitchFamily="34" charset="-122"/>
                    </a:rPr>
                    <a:t>羊</a:t>
                  </a:r>
                  <a:r>
                    <a:rPr lang="en-US" altLang="zh-CN" sz="2400" b="1" dirty="0">
                      <a:solidFill>
                        <a:schemeClr val="tx1"/>
                      </a:solidFill>
                      <a:ea typeface="微软雅黑" panose="020B0503020204020204" pitchFamily="34" charset="-122"/>
                    </a:rPr>
                    <a:t> (2/3)</a:t>
                  </a:r>
                  <a:endParaRPr lang="zh-CN" altLang="en-US" sz="2400" b="1" dirty="0">
                    <a:solidFill>
                      <a:schemeClr val="tx1"/>
                    </a:solidFill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31" name="组合 30">
                  <a:extLst>
                    <a:ext uri="{FF2B5EF4-FFF2-40B4-BE49-F238E27FC236}">
                      <a16:creationId xmlns:a16="http://schemas.microsoft.com/office/drawing/2014/main" id="{5F7E74B3-4DFA-4FE3-88E8-72C03B96C919}"/>
                    </a:ext>
                  </a:extLst>
                </p:cNvPr>
                <p:cNvGrpSpPr/>
                <p:nvPr/>
              </p:nvGrpSpPr>
              <p:grpSpPr>
                <a:xfrm>
                  <a:off x="6250075" y="1387050"/>
                  <a:ext cx="1671484" cy="1935552"/>
                  <a:chOff x="5432323" y="1223761"/>
                  <a:chExt cx="1671484" cy="1935552"/>
                </a:xfrm>
              </p:grpSpPr>
              <p:sp>
                <p:nvSpPr>
                  <p:cNvPr id="21" name="矩形: 圆角 20">
                    <a:extLst>
                      <a:ext uri="{FF2B5EF4-FFF2-40B4-BE49-F238E27FC236}">
                        <a16:creationId xmlns:a16="http://schemas.microsoft.com/office/drawing/2014/main" id="{DA81137B-EF2F-4319-A3AF-AFCC14078E2A}"/>
                      </a:ext>
                    </a:extLst>
                  </p:cNvPr>
                  <p:cNvSpPr/>
                  <p:nvPr/>
                </p:nvSpPr>
                <p:spPr>
                  <a:xfrm>
                    <a:off x="5432323" y="2461223"/>
                    <a:ext cx="1671484" cy="698090"/>
                  </a:xfrm>
                  <a:prstGeom prst="roundRect">
                    <a:avLst/>
                  </a:prstGeom>
                  <a:solidFill>
                    <a:srgbClr val="C6E3FF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sz="2400" b="1" dirty="0">
                        <a:solidFill>
                          <a:schemeClr val="tx1"/>
                        </a:solidFill>
                        <a:ea typeface="微软雅黑" panose="020B0503020204020204" pitchFamily="34" charset="-122"/>
                      </a:rPr>
                      <a:t>车</a:t>
                    </a:r>
                    <a:r>
                      <a:rPr lang="en-US" altLang="zh-CN" sz="2400" b="1" dirty="0">
                        <a:solidFill>
                          <a:schemeClr val="tx1"/>
                        </a:solidFill>
                        <a:ea typeface="微软雅黑" panose="020B0503020204020204" pitchFamily="34" charset="-122"/>
                      </a:rPr>
                      <a:t> (1)</a:t>
                    </a:r>
                    <a:endParaRPr lang="zh-CN" altLang="en-US" sz="2400" b="1" dirty="0">
                      <a:solidFill>
                        <a:schemeClr val="tx1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2" name="矩形: 圆角 21">
                    <a:extLst>
                      <a:ext uri="{FF2B5EF4-FFF2-40B4-BE49-F238E27FC236}">
                        <a16:creationId xmlns:a16="http://schemas.microsoft.com/office/drawing/2014/main" id="{8E451E0F-5B59-43A6-BEC8-F2DB1A216C61}"/>
                      </a:ext>
                    </a:extLst>
                  </p:cNvPr>
                  <p:cNvSpPr/>
                  <p:nvPr/>
                </p:nvSpPr>
                <p:spPr>
                  <a:xfrm>
                    <a:off x="5432323" y="1223761"/>
                    <a:ext cx="1671484" cy="698090"/>
                  </a:xfrm>
                  <a:prstGeom prst="roundRect">
                    <a:avLst/>
                  </a:prstGeom>
                  <a:solidFill>
                    <a:srgbClr val="C6E3FF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sz="2400" b="1" dirty="0">
                        <a:solidFill>
                          <a:schemeClr val="tx1"/>
                        </a:solidFill>
                        <a:ea typeface="微软雅黑" panose="020B0503020204020204" pitchFamily="34" charset="-122"/>
                      </a:rPr>
                      <a:t>羊</a:t>
                    </a:r>
                    <a:r>
                      <a:rPr lang="en-US" altLang="zh-CN" sz="2400" b="1" dirty="0">
                        <a:solidFill>
                          <a:schemeClr val="tx1"/>
                        </a:solidFill>
                        <a:ea typeface="微软雅黑" panose="020B0503020204020204" pitchFamily="34" charset="-122"/>
                      </a:rPr>
                      <a:t> (0)</a:t>
                    </a:r>
                    <a:endParaRPr lang="zh-CN" altLang="en-US" sz="2400" b="1" dirty="0">
                      <a:solidFill>
                        <a:schemeClr val="tx1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p:grpSp>
            <p:cxnSp>
              <p:nvCxnSpPr>
                <p:cNvPr id="23" name="直接箭头连接符 22">
                  <a:extLst>
                    <a:ext uri="{FF2B5EF4-FFF2-40B4-BE49-F238E27FC236}">
                      <a16:creationId xmlns:a16="http://schemas.microsoft.com/office/drawing/2014/main" id="{02ADE5AC-1B7B-43AD-8242-5E7DFDB94C47}"/>
                    </a:ext>
                  </a:extLst>
                </p:cNvPr>
                <p:cNvCxnSpPr>
                  <a:cxnSpLocks/>
                  <a:endCxn id="22" idx="1"/>
                </p:cNvCxnSpPr>
                <p:nvPr/>
              </p:nvCxnSpPr>
              <p:spPr>
                <a:xfrm flipV="1">
                  <a:off x="4953000" y="1736095"/>
                  <a:ext cx="1297075" cy="63522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arrow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箭头连接符 24">
                  <a:extLst>
                    <a:ext uri="{FF2B5EF4-FFF2-40B4-BE49-F238E27FC236}">
                      <a16:creationId xmlns:a16="http://schemas.microsoft.com/office/drawing/2014/main" id="{1257892A-C96F-4DE7-B71F-054331403F8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>
                  <a:off x="4953000" y="2402591"/>
                  <a:ext cx="1297075" cy="57096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arrow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AFB5461A-4945-41FB-BA43-29E704186B7D}"/>
                  </a:ext>
                </a:extLst>
              </p:cNvPr>
              <p:cNvGrpSpPr/>
              <p:nvPr/>
            </p:nvGrpSpPr>
            <p:grpSpPr>
              <a:xfrm>
                <a:off x="7075192" y="4408002"/>
                <a:ext cx="4640043" cy="1935552"/>
                <a:chOff x="3281516" y="1387050"/>
                <a:chExt cx="4640043" cy="1935552"/>
              </a:xfrm>
            </p:grpSpPr>
            <p:sp>
              <p:nvSpPr>
                <p:cNvPr id="36" name="矩形: 圆角 35">
                  <a:extLst>
                    <a:ext uri="{FF2B5EF4-FFF2-40B4-BE49-F238E27FC236}">
                      <a16:creationId xmlns:a16="http://schemas.microsoft.com/office/drawing/2014/main" id="{CCF6E4BE-9FFD-464A-86F7-6B782C007A19}"/>
                    </a:ext>
                  </a:extLst>
                </p:cNvPr>
                <p:cNvSpPr/>
                <p:nvPr/>
              </p:nvSpPr>
              <p:spPr>
                <a:xfrm>
                  <a:off x="3281516" y="2005781"/>
                  <a:ext cx="1671484" cy="698090"/>
                </a:xfrm>
                <a:prstGeom prst="roundRect">
                  <a:avLst/>
                </a:prstGeom>
                <a:solidFill>
                  <a:srgbClr val="C6E3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2400" b="1" dirty="0">
                      <a:solidFill>
                        <a:schemeClr val="tx1"/>
                      </a:solidFill>
                      <a:ea typeface="微软雅黑" panose="020B0503020204020204" pitchFamily="34" charset="-122"/>
                    </a:rPr>
                    <a:t>车 </a:t>
                  </a:r>
                  <a:r>
                    <a:rPr lang="en-US" altLang="zh-CN" sz="2400" b="1" dirty="0">
                      <a:solidFill>
                        <a:schemeClr val="tx1"/>
                      </a:solidFill>
                      <a:ea typeface="微软雅黑" panose="020B0503020204020204" pitchFamily="34" charset="-122"/>
                    </a:rPr>
                    <a:t>(1/3)</a:t>
                  </a:r>
                  <a:endParaRPr lang="zh-CN" altLang="en-US" sz="2400" b="1" dirty="0">
                    <a:solidFill>
                      <a:schemeClr val="tx1"/>
                    </a:solidFill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37" name="组合 36">
                  <a:extLst>
                    <a:ext uri="{FF2B5EF4-FFF2-40B4-BE49-F238E27FC236}">
                      <a16:creationId xmlns:a16="http://schemas.microsoft.com/office/drawing/2014/main" id="{E18EAAD3-9137-49CE-9DEA-64C03C0DA88A}"/>
                    </a:ext>
                  </a:extLst>
                </p:cNvPr>
                <p:cNvGrpSpPr/>
                <p:nvPr/>
              </p:nvGrpSpPr>
              <p:grpSpPr>
                <a:xfrm>
                  <a:off x="6250075" y="1387050"/>
                  <a:ext cx="1671484" cy="1935552"/>
                  <a:chOff x="5432323" y="1223761"/>
                  <a:chExt cx="1671484" cy="1935552"/>
                </a:xfrm>
              </p:grpSpPr>
              <p:sp>
                <p:nvSpPr>
                  <p:cNvPr id="40" name="矩形: 圆角 39">
                    <a:extLst>
                      <a:ext uri="{FF2B5EF4-FFF2-40B4-BE49-F238E27FC236}">
                        <a16:creationId xmlns:a16="http://schemas.microsoft.com/office/drawing/2014/main" id="{8737C79B-D875-489D-BE59-320C3B263798}"/>
                      </a:ext>
                    </a:extLst>
                  </p:cNvPr>
                  <p:cNvSpPr/>
                  <p:nvPr/>
                </p:nvSpPr>
                <p:spPr>
                  <a:xfrm>
                    <a:off x="5432323" y="2461223"/>
                    <a:ext cx="1671484" cy="698090"/>
                  </a:xfrm>
                  <a:prstGeom prst="roundRect">
                    <a:avLst/>
                  </a:prstGeom>
                  <a:solidFill>
                    <a:srgbClr val="C6E3FF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sz="2400" b="1" dirty="0">
                        <a:solidFill>
                          <a:schemeClr val="tx1"/>
                        </a:solidFill>
                        <a:ea typeface="微软雅黑" panose="020B0503020204020204" pitchFamily="34" charset="-122"/>
                      </a:rPr>
                      <a:t>车</a:t>
                    </a:r>
                    <a:r>
                      <a:rPr lang="en-US" altLang="zh-CN" sz="2400" b="1" dirty="0">
                        <a:solidFill>
                          <a:schemeClr val="tx1"/>
                        </a:solidFill>
                        <a:ea typeface="微软雅黑" panose="020B0503020204020204" pitchFamily="34" charset="-122"/>
                      </a:rPr>
                      <a:t> (0)</a:t>
                    </a:r>
                    <a:endParaRPr lang="zh-CN" altLang="en-US" sz="2400" b="1" dirty="0">
                      <a:solidFill>
                        <a:schemeClr val="tx1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1" name="矩形: 圆角 40">
                    <a:extLst>
                      <a:ext uri="{FF2B5EF4-FFF2-40B4-BE49-F238E27FC236}">
                        <a16:creationId xmlns:a16="http://schemas.microsoft.com/office/drawing/2014/main" id="{D7DB4801-0EE5-4D99-888E-86F3272ACD9D}"/>
                      </a:ext>
                    </a:extLst>
                  </p:cNvPr>
                  <p:cNvSpPr/>
                  <p:nvPr/>
                </p:nvSpPr>
                <p:spPr>
                  <a:xfrm>
                    <a:off x="5432323" y="1223761"/>
                    <a:ext cx="1671484" cy="698090"/>
                  </a:xfrm>
                  <a:prstGeom prst="roundRect">
                    <a:avLst/>
                  </a:prstGeom>
                  <a:solidFill>
                    <a:srgbClr val="C6E3FF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sz="2400" b="1" dirty="0">
                        <a:solidFill>
                          <a:schemeClr val="tx1"/>
                        </a:solidFill>
                        <a:ea typeface="微软雅黑" panose="020B0503020204020204" pitchFamily="34" charset="-122"/>
                      </a:rPr>
                      <a:t>羊</a:t>
                    </a:r>
                    <a:r>
                      <a:rPr lang="en-US" altLang="zh-CN" sz="2400" b="1" dirty="0">
                        <a:solidFill>
                          <a:schemeClr val="tx1"/>
                        </a:solidFill>
                        <a:ea typeface="微软雅黑" panose="020B0503020204020204" pitchFamily="34" charset="-122"/>
                      </a:rPr>
                      <a:t> (1)</a:t>
                    </a:r>
                    <a:endParaRPr lang="zh-CN" altLang="en-US" sz="2400" b="1" dirty="0">
                      <a:solidFill>
                        <a:schemeClr val="tx1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p:grpSp>
            <p:cxnSp>
              <p:nvCxnSpPr>
                <p:cNvPr id="38" name="直接箭头连接符 37">
                  <a:extLst>
                    <a:ext uri="{FF2B5EF4-FFF2-40B4-BE49-F238E27FC236}">
                      <a16:creationId xmlns:a16="http://schemas.microsoft.com/office/drawing/2014/main" id="{495EEB42-10D5-4A59-B5FD-6BC69154B453}"/>
                    </a:ext>
                  </a:extLst>
                </p:cNvPr>
                <p:cNvCxnSpPr>
                  <a:cxnSpLocks/>
                  <a:endCxn id="41" idx="1"/>
                </p:cNvCxnSpPr>
                <p:nvPr/>
              </p:nvCxnSpPr>
              <p:spPr>
                <a:xfrm flipV="1">
                  <a:off x="4953000" y="1736095"/>
                  <a:ext cx="1297075" cy="63522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arrow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箭头连接符 38">
                  <a:extLst>
                    <a:ext uri="{FF2B5EF4-FFF2-40B4-BE49-F238E27FC236}">
                      <a16:creationId xmlns:a16="http://schemas.microsoft.com/office/drawing/2014/main" id="{75BBEF30-A426-48D5-8F8D-8BC312657C0F}"/>
                    </a:ext>
                  </a:extLst>
                </p:cNvPr>
                <p:cNvCxnSpPr>
                  <a:cxnSpLocks/>
                  <a:endCxn id="40" idx="1"/>
                </p:cNvCxnSpPr>
                <p:nvPr/>
              </p:nvCxnSpPr>
              <p:spPr>
                <a:xfrm>
                  <a:off x="4953000" y="2402591"/>
                  <a:ext cx="1297075" cy="57096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arrow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C78F5566-37DA-4230-A090-80EDA58F4231}"/>
                </a:ext>
              </a:extLst>
            </p:cNvPr>
            <p:cNvSpPr txBox="1"/>
            <p:nvPr/>
          </p:nvSpPr>
          <p:spPr>
            <a:xfrm>
              <a:off x="7213673" y="141096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002060"/>
                  </a:solidFill>
                  <a:ea typeface="微软雅黑" panose="020B0503020204020204" pitchFamily="34" charset="-122"/>
                </a:rPr>
                <a:t>第一扇门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08C61CA7-DAD3-4E85-902A-B102693CABF3}"/>
                </a:ext>
              </a:extLst>
            </p:cNvPr>
            <p:cNvSpPr txBox="1"/>
            <p:nvPr/>
          </p:nvSpPr>
          <p:spPr>
            <a:xfrm>
              <a:off x="9950211" y="141096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002060"/>
                  </a:solidFill>
                  <a:ea typeface="微软雅黑" panose="020B0503020204020204" pitchFamily="34" charset="-122"/>
                </a:rPr>
                <a:t>第二扇门</a:t>
              </a:r>
            </a:p>
          </p:txBody>
        </p:sp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7F03F57E-42B7-403E-A4D4-5C0119C22069}"/>
                </a:ext>
              </a:extLst>
            </p:cNvPr>
            <p:cNvSpPr/>
            <p:nvPr/>
          </p:nvSpPr>
          <p:spPr>
            <a:xfrm>
              <a:off x="4419568" y="3831838"/>
              <a:ext cx="1671484" cy="698090"/>
            </a:xfrm>
            <a:prstGeom prst="roundRect">
              <a:avLst/>
            </a:prstGeom>
            <a:solidFill>
              <a:srgbClr val="C6E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ea typeface="微软雅黑" panose="020B0503020204020204" pitchFamily="34" charset="-122"/>
                </a:rPr>
                <a:t>1</a:t>
              </a:r>
              <a:endParaRPr lang="zh-CN" altLang="en-US" sz="2400" b="1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F980F25D-DC87-4402-92A2-C3D0171A24D7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 flipV="1">
              <a:off x="6091052" y="3047105"/>
              <a:ext cx="984140" cy="11337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C8C70D2E-0809-48FE-9E65-09BCFEBFAFAD}"/>
                </a:ext>
              </a:extLst>
            </p:cNvPr>
            <p:cNvCxnSpPr>
              <a:cxnSpLocks/>
              <a:stCxn id="28" idx="3"/>
              <a:endCxn id="36" idx="1"/>
            </p:cNvCxnSpPr>
            <p:nvPr/>
          </p:nvCxnSpPr>
          <p:spPr>
            <a:xfrm>
              <a:off x="6091052" y="4180883"/>
              <a:ext cx="984140" cy="119489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4E16B97-8FF8-41D9-B334-85E5DFC1D3D8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5941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07975" y="36901"/>
            <a:ext cx="761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ea typeface="微软雅黑" panose="020B0503020204020204" pitchFamily="34" charset="-122"/>
              </a:rPr>
              <a:t>趣味问题</a:t>
            </a:r>
            <a:endParaRPr lang="en-US" altLang="zh-CN" sz="3600" b="1" dirty="0">
              <a:solidFill>
                <a:srgbClr val="0A05DF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307975" y="1317244"/>
            <a:ext cx="23487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ea typeface="微软雅黑" panose="020B0503020204020204" pitchFamily="34" charset="-122"/>
              </a:rPr>
              <a:t>三个囚犯问题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07975" y="2129439"/>
                <a:ext cx="11643318" cy="28880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三个囚犯甲、乙、丙中的一个要被释放，但不知道谁会被释放。</a:t>
                </a:r>
                <a:r>
                  <a:rPr 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endPara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457200" indent="-4572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囚犯甲问长官谁会被释放，长官说“我不能告诉你，但是我可以告诉你乙肯定不会被释放”。</a:t>
                </a:r>
                <a:endPara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457200" indent="-4572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囚犯甲听了之后非常开心，因为他认为自己被释放的概率从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增加到</a:t>
                </a:r>
                <a:r>
                  <a:rPr lang="en-US" altLang="zh-CN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 </a:t>
                </a:r>
                <a:endParaRPr lang="en-US" altLang="zh-CN" sz="28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457200" indent="-4572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8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囚犯甲的想法对吗？</a:t>
                </a:r>
                <a:endParaRPr lang="en-US" altLang="zh-CN" sz="28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75" y="2129439"/>
                <a:ext cx="11643318" cy="2888098"/>
              </a:xfrm>
              <a:prstGeom prst="rect">
                <a:avLst/>
              </a:prstGeom>
              <a:blipFill>
                <a:blip r:embed="rId3"/>
                <a:stretch>
                  <a:fillRect l="-942" t="-2110" r="-4084" b="-4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2D778742-1628-4251-B1FF-5A62384A68EF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926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对角圆角 5">
            <a:extLst>
              <a:ext uri="{FF2B5EF4-FFF2-40B4-BE49-F238E27FC236}">
                <a16:creationId xmlns:a16="http://schemas.microsoft.com/office/drawing/2014/main" id="{68D00873-97DB-49A7-BF9A-165364E8C70B}"/>
              </a:ext>
            </a:extLst>
          </p:cNvPr>
          <p:cNvSpPr/>
          <p:nvPr/>
        </p:nvSpPr>
        <p:spPr>
          <a:xfrm>
            <a:off x="612217" y="2928756"/>
            <a:ext cx="6400800" cy="540000"/>
          </a:xfrm>
          <a:prstGeom prst="round2DiagRect">
            <a:avLst/>
          </a:prstGeom>
          <a:solidFill>
            <a:srgbClr val="6C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向量与矩阵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2217" y="1383360"/>
            <a:ext cx="11301490" cy="2832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导数与积分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概率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向量与矩阵</a:t>
            </a:r>
            <a:endParaRPr lang="en-CA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最优化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F88B2E-251A-48AA-86AF-33B6DA36162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8112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47FE56C6-E62B-42E6-B329-83E55BF3E806}"/>
              </a:ext>
            </a:extLst>
          </p:cNvPr>
          <p:cNvSpPr/>
          <p:nvPr/>
        </p:nvSpPr>
        <p:spPr>
          <a:xfrm>
            <a:off x="1440872" y="1308626"/>
            <a:ext cx="2855825" cy="545398"/>
          </a:xfrm>
          <a:prstGeom prst="roundRect">
            <a:avLst/>
          </a:prstGeom>
          <a:solidFill>
            <a:srgbClr val="FFFF94"/>
          </a:solidFill>
          <a:ln>
            <a:solidFill>
              <a:srgbClr val="FFF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07975" y="41814"/>
            <a:ext cx="761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ea typeface="微软雅黑" panose="020B0503020204020204" pitchFamily="34" charset="-122"/>
              </a:rPr>
              <a:t>向量与矩阵</a:t>
            </a:r>
            <a:endParaRPr lang="en-US" altLang="zh-CN" sz="3600" b="1" dirty="0">
              <a:solidFill>
                <a:srgbClr val="0A05DF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07975" y="1308626"/>
                <a:ext cx="11921941" cy="49907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800" dirty="0">
                    <a:ea typeface="微软雅黑" panose="020B0503020204020204" pitchFamily="34" charset="-122"/>
                  </a:rPr>
                  <a:t>一般用加黑小写英文字母表示向量。默认为向量为列向量。</a:t>
                </a:r>
                <a:endParaRPr lang="en-US" altLang="zh-CN" sz="2800" dirty="0">
                  <a:ea typeface="微软雅黑" panose="020B0503020204020204" pitchFamily="34" charset="-122"/>
                </a:endParaRPr>
              </a:p>
              <a:p>
                <a:endParaRPr lang="en-US" sz="28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800" b="1" dirty="0">
                    <a:ea typeface="微软雅黑" panose="020B0503020204020204" pitchFamily="34" charset="-122"/>
                  </a:rPr>
                  <a:t>   </a:t>
                </a:r>
                <a:r>
                  <a:rPr lang="en-US" altLang="zh-CN" sz="2800" dirty="0">
                    <a:ea typeface="微软雅黑" panose="020B0503020204020204" pitchFamily="34" charset="-122"/>
                  </a:rPr>
                  <a:t>or </a:t>
                </a:r>
                <a:r>
                  <a:rPr lang="en-US" altLang="zh-CN" sz="2800" b="1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400" b="1" dirty="0">
                    <a:ea typeface="微软雅黑" panose="020B0503020204020204" pitchFamily="34" charset="-122"/>
                  </a:rPr>
                  <a:t> </a:t>
                </a:r>
                <a:endParaRPr lang="en-US" altLang="zh-CN" sz="2400" b="1" dirty="0">
                  <a:ea typeface="微软雅黑" panose="020B0503020204020204" pitchFamily="34" charset="-122"/>
                </a:endParaRPr>
              </a:p>
              <a:p>
                <a:pPr algn="ctr"/>
                <a:endParaRPr lang="en-US" altLang="zh-CN" sz="2800" b="1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800" b="1" dirty="0">
                    <a:ea typeface="微软雅黑" panose="020B0503020204020204" pitchFamily="34" charset="-122"/>
                  </a:rPr>
                  <a:t>   </a:t>
                </a:r>
                <a:r>
                  <a:rPr lang="en-US" altLang="zh-CN" sz="2800" dirty="0">
                    <a:ea typeface="微软雅黑" panose="020B0503020204020204" pitchFamily="34" charset="-122"/>
                  </a:rPr>
                  <a:t>or </a:t>
                </a:r>
                <a:r>
                  <a:rPr lang="en-US" altLang="zh-CN" sz="2800" b="1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400" b="1" dirty="0">
                    <a:ea typeface="微软雅黑" panose="020B0503020204020204" pitchFamily="34" charset="-122"/>
                  </a:rPr>
                  <a:t> </a:t>
                </a:r>
                <a:endParaRPr lang="en-US" altLang="zh-CN" sz="2800" dirty="0">
                  <a:ea typeface="微软雅黑" panose="020B0503020204020204" pitchFamily="34" charset="-122"/>
                </a:endParaRPr>
              </a:p>
              <a:p>
                <a:pPr algn="ctr"/>
                <a:endParaRPr lang="en-US" sz="28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75" y="1308626"/>
                <a:ext cx="11921941" cy="4990725"/>
              </a:xfrm>
              <a:prstGeom prst="rect">
                <a:avLst/>
              </a:prstGeom>
              <a:blipFill>
                <a:blip r:embed="rId2"/>
                <a:stretch>
                  <a:fillRect l="-1074" t="-14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EC11D04-9544-436E-B08B-2E4D4964ECC8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9839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07975" y="41814"/>
            <a:ext cx="761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ea typeface="微软雅黑" panose="020B0503020204020204" pitchFamily="34" charset="-122"/>
              </a:rPr>
              <a:t>向量与矩阵</a:t>
            </a:r>
            <a:endParaRPr lang="en-US" altLang="zh-CN" sz="3600" b="1" dirty="0">
              <a:solidFill>
                <a:srgbClr val="0A05DF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-1" y="857202"/>
                <a:ext cx="12192001" cy="54370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zh-CN" altLang="en-US" sz="3200" b="1" dirty="0">
                    <a:ea typeface="微软雅黑" panose="020B0503020204020204" pitchFamily="34" charset="-122"/>
                  </a:rPr>
                  <a:t>向量乘法</a:t>
                </a:r>
                <a:endParaRPr lang="en-US" sz="3200" b="1" dirty="0"/>
              </a:p>
              <a:p>
                <a:r>
                  <a:rPr lang="zh-CN" altLang="en-US" sz="2800" dirty="0">
                    <a:solidFill>
                      <a:srgbClr val="002060"/>
                    </a:solidFill>
                    <a:ea typeface="微软雅黑" panose="020B0503020204020204" pitchFamily="34" charset="-122"/>
                  </a:rPr>
                  <a:t>内积</a:t>
                </a:r>
                <a:r>
                  <a:rPr lang="en-US" altLang="zh-CN" sz="2800" dirty="0">
                    <a:ea typeface="微软雅黑" panose="020B0503020204020204" pitchFamily="34" charset="-122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800" dirty="0">
                  <a:ea typeface="微软雅黑" panose="020B0503020204020204" pitchFamily="34" charset="-122"/>
                </a:endParaRPr>
              </a:p>
              <a:p>
                <a:pPr algn="ctr"/>
                <a:endParaRPr lang="en-US" altLang="zh-CN" sz="2800" b="1" dirty="0">
                  <a:ea typeface="微软雅黑" panose="020B0503020204020204" pitchFamily="34" charset="-122"/>
                </a:endParaRPr>
              </a:p>
              <a:p>
                <a:r>
                  <a:rPr lang="zh-CN" altLang="en-US" sz="2800" dirty="0">
                    <a:solidFill>
                      <a:srgbClr val="002060"/>
                    </a:solidFill>
                    <a:ea typeface="微软雅黑" panose="020B0503020204020204" pitchFamily="34" charset="-122"/>
                  </a:rPr>
                  <a:t>外积</a:t>
                </a:r>
                <a:r>
                  <a:rPr lang="en-US" altLang="zh-CN" sz="2800" dirty="0">
                    <a:ea typeface="微软雅黑" panose="020B0503020204020204" pitchFamily="34" charset="-122"/>
                  </a:rPr>
                  <a:t>: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𝒙𝒚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altLang="zh-CN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]=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ea typeface="微软雅黑" panose="020B0503020204020204" pitchFamily="34" charset="-122"/>
                  </a:rPr>
                  <a:t>常规斜体英文字母表示变量</a:t>
                </a:r>
                <a:r>
                  <a:rPr lang="en-US" altLang="zh-CN" sz="2400" dirty="0"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857202"/>
                <a:ext cx="12192001" cy="5437001"/>
              </a:xfrm>
              <a:prstGeom prst="rect">
                <a:avLst/>
              </a:prstGeom>
              <a:blipFill>
                <a:blip r:embed="rId2"/>
                <a:stretch>
                  <a:fillRect l="-1250" t="-1570" b="-157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1951D4D-18C8-4D70-9592-65DB93CC4AC9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8508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70059" y="1256693"/>
                <a:ext cx="11528652" cy="40318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3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线性独立</a:t>
                </a:r>
                <a:endParaRPr lang="en-US" altLang="zh-CN" sz="32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sz="28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对于一个向量集合一组向量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，如果存在一组非全零系数</a:t>
                </a:r>
                <a:r>
                  <a:rPr lang="en-US" altLang="zh-CN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,</a:t>
                </a:r>
                <a:r>
                  <a:rPr lang="en-US" altLang="zh-CN" sz="28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altLang="zh-CN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}</a:t>
                </a:r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，使这些向量线性组合为零向量，即</a:t>
                </a:r>
                <a:endParaRPr lang="en-US" sz="28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endParaRPr lang="en-US" sz="28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⋯⋯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altLang="zh-CN" sz="2800" b="1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endParaRPr lang="en-US" altLang="zh-CN" sz="2800" b="1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， 那么说这些向量线性独立。</a:t>
                </a:r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59" y="1256693"/>
                <a:ext cx="11528652" cy="4031873"/>
              </a:xfrm>
              <a:prstGeom prst="rect">
                <a:avLst/>
              </a:prstGeom>
              <a:blipFill>
                <a:blip r:embed="rId2"/>
                <a:stretch>
                  <a:fillRect l="-1322" t="-1964" r="-25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39B57AB8-925E-40DB-8746-A25EBED2A551}"/>
              </a:ext>
            </a:extLst>
          </p:cNvPr>
          <p:cNvSpPr txBox="1"/>
          <p:nvPr/>
        </p:nvSpPr>
        <p:spPr>
          <a:xfrm>
            <a:off x="307975" y="41814"/>
            <a:ext cx="761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ea typeface="微软雅黑" panose="020B0503020204020204" pitchFamily="34" charset="-122"/>
              </a:rPr>
              <a:t>向量与矩阵</a:t>
            </a:r>
            <a:endParaRPr lang="en-US" altLang="zh-CN" sz="3600" b="1" dirty="0">
              <a:solidFill>
                <a:srgbClr val="0A05DF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B4D4C3B-DDA5-4140-9774-17998844DC26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7694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270059" y="1256693"/>
            <a:ext cx="115286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是否线性独立？</a:t>
            </a:r>
            <a:endParaRPr 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36B609C-51A0-4681-B236-3838D854605F}"/>
              </a:ext>
            </a:extLst>
          </p:cNvPr>
          <p:cNvGrpSpPr/>
          <p:nvPr/>
        </p:nvGrpSpPr>
        <p:grpSpPr>
          <a:xfrm>
            <a:off x="2285959" y="2556391"/>
            <a:ext cx="3128100" cy="3260649"/>
            <a:chOff x="2285959" y="2556391"/>
            <a:chExt cx="3128100" cy="3260649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527C9030-9472-4316-86BA-661DDB107BD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85959" y="2556391"/>
              <a:ext cx="3128100" cy="3260649"/>
              <a:chOff x="1268361" y="2136058"/>
              <a:chExt cx="2667057" cy="2780071"/>
            </a:xfrm>
          </p:grpSpPr>
          <p:cxnSp>
            <p:nvCxnSpPr>
              <p:cNvPr id="4" name="直接连接符 3">
                <a:extLst>
                  <a:ext uri="{FF2B5EF4-FFF2-40B4-BE49-F238E27FC236}">
                    <a16:creationId xmlns:a16="http://schemas.microsoft.com/office/drawing/2014/main" id="{FB5AFBF5-A998-45D7-8BCB-E15F9C726E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8361" y="3429000"/>
                <a:ext cx="2667057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EA6C23B8-91C6-4191-8EC0-E63024502A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33484" y="2136058"/>
                <a:ext cx="0" cy="2780071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箭头连接符 15">
                <a:extLst>
                  <a:ext uri="{FF2B5EF4-FFF2-40B4-BE49-F238E27FC236}">
                    <a16:creationId xmlns:a16="http://schemas.microsoft.com/office/drawing/2014/main" id="{B1667743-B606-4D7C-A272-33B9096462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33484" y="2793780"/>
                <a:ext cx="1297075" cy="63522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4040642B-9CCB-4F9C-AA22-E77396A126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8064" y="3429000"/>
                <a:ext cx="1003282" cy="103976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本框 18">
                    <a:extLst>
                      <a:ext uri="{FF2B5EF4-FFF2-40B4-BE49-F238E27FC236}">
                        <a16:creationId xmlns:a16="http://schemas.microsoft.com/office/drawing/2014/main" id="{CB7CA649-C4C2-4CC6-A79B-1A310AD78CC2}"/>
                      </a:ext>
                    </a:extLst>
                  </p:cNvPr>
                  <p:cNvSpPr txBox="1"/>
                  <p:nvPr/>
                </p:nvSpPr>
                <p:spPr>
                  <a:xfrm>
                    <a:off x="3700176" y="3387593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9" name="文本框 18">
                    <a:extLst>
                      <a:ext uri="{FF2B5EF4-FFF2-40B4-BE49-F238E27FC236}">
                        <a16:creationId xmlns:a16="http://schemas.microsoft.com/office/drawing/2014/main" id="{CB7CA649-C4C2-4CC6-A79B-1A310AD78C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00176" y="3387593"/>
                    <a:ext cx="183319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8571" r="-571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5B486CEC-5DFC-4FDD-8651-E280FC14E06E}"/>
                      </a:ext>
                    </a:extLst>
                  </p:cNvPr>
                  <p:cNvSpPr txBox="1"/>
                  <p:nvPr/>
                </p:nvSpPr>
                <p:spPr>
                  <a:xfrm>
                    <a:off x="2563818" y="2136058"/>
                    <a:ext cx="18671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5B486CEC-5DFC-4FDD-8651-E280FC14E0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63818" y="2136058"/>
                    <a:ext cx="186718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9444" r="-16667" b="-555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D46BC629-3F37-4033-AF1A-E1C20958E30B}"/>
                    </a:ext>
                  </a:extLst>
                </p:cNvPr>
                <p:cNvSpPr txBox="1"/>
                <p:nvPr/>
              </p:nvSpPr>
              <p:spPr>
                <a:xfrm>
                  <a:off x="4936410" y="3464520"/>
                  <a:ext cx="28796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D46BC629-3F37-4033-AF1A-E1C20958E3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6410" y="3464520"/>
                  <a:ext cx="287963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2766" r="-6383" b="-152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6719E10C-CF08-419E-A4C0-6DF441FFEBBE}"/>
                    </a:ext>
                  </a:extLst>
                </p:cNvPr>
                <p:cNvSpPr txBox="1"/>
                <p:nvPr/>
              </p:nvSpPr>
              <p:spPr>
                <a:xfrm>
                  <a:off x="4339334" y="5034400"/>
                  <a:ext cx="29328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6719E10C-CF08-419E-A4C0-6DF441FFEB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9334" y="5034400"/>
                  <a:ext cx="293285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2500" r="-6250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CE7B2A51-EAE8-4AE1-81A8-695E25D0886E}"/>
              </a:ext>
            </a:extLst>
          </p:cNvPr>
          <p:cNvGrpSpPr/>
          <p:nvPr/>
        </p:nvGrpSpPr>
        <p:grpSpPr>
          <a:xfrm>
            <a:off x="7238978" y="2556391"/>
            <a:ext cx="3128100" cy="3260649"/>
            <a:chOff x="7238978" y="2556391"/>
            <a:chExt cx="3128100" cy="3260649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849B4775-3BD9-4CD4-8844-ACB1935AA94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38978" y="2556391"/>
              <a:ext cx="3128100" cy="3260649"/>
              <a:chOff x="4700856" y="2150767"/>
              <a:chExt cx="2667057" cy="2780071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A94D9567-4A90-4F3A-86D0-197FE543B577}"/>
                  </a:ext>
                </a:extLst>
              </p:cNvPr>
              <p:cNvGrpSpPr/>
              <p:nvPr/>
            </p:nvGrpSpPr>
            <p:grpSpPr>
              <a:xfrm>
                <a:off x="4700856" y="2150767"/>
                <a:ext cx="2667057" cy="2780071"/>
                <a:chOff x="1268361" y="2136058"/>
                <a:chExt cx="2667057" cy="2780071"/>
              </a:xfrm>
            </p:grpSpPr>
            <p:cxnSp>
              <p:nvCxnSpPr>
                <p:cNvPr id="27" name="直接连接符 26">
                  <a:extLst>
                    <a:ext uri="{FF2B5EF4-FFF2-40B4-BE49-F238E27FC236}">
                      <a16:creationId xmlns:a16="http://schemas.microsoft.com/office/drawing/2014/main" id="{B895F9C7-104E-4251-A189-F8E3A596D0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68361" y="3429000"/>
                  <a:ext cx="2667057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>
                  <a:extLst>
                    <a:ext uri="{FF2B5EF4-FFF2-40B4-BE49-F238E27FC236}">
                      <a16:creationId xmlns:a16="http://schemas.microsoft.com/office/drawing/2014/main" id="{73F71264-6B0E-4F82-9A03-71B7D1493A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33484" y="2136058"/>
                  <a:ext cx="0" cy="278007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箭头连接符 28">
                  <a:extLst>
                    <a:ext uri="{FF2B5EF4-FFF2-40B4-BE49-F238E27FC236}">
                      <a16:creationId xmlns:a16="http://schemas.microsoft.com/office/drawing/2014/main" id="{03B85B96-5F62-4D5B-B3EE-876FC30066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33484" y="2793780"/>
                  <a:ext cx="1297075" cy="63522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arrow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箭头连接符 29">
                  <a:extLst>
                    <a:ext uri="{FF2B5EF4-FFF2-40B4-BE49-F238E27FC236}">
                      <a16:creationId xmlns:a16="http://schemas.microsoft.com/office/drawing/2014/main" id="{57BF0204-BDF9-4831-858F-FD121D9A43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58064" y="3429000"/>
                  <a:ext cx="1003282" cy="1039761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arrow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文本框 30">
                      <a:extLst>
                        <a:ext uri="{FF2B5EF4-FFF2-40B4-BE49-F238E27FC236}">
                          <a16:creationId xmlns:a16="http://schemas.microsoft.com/office/drawing/2014/main" id="{FD3EFA7F-D02C-4FC0-BD70-735C5157DF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00176" y="3387593"/>
                      <a:ext cx="18331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31" name="文本框 30">
                      <a:extLst>
                        <a:ext uri="{FF2B5EF4-FFF2-40B4-BE49-F238E27FC236}">
                          <a16:creationId xmlns:a16="http://schemas.microsoft.com/office/drawing/2014/main" id="{FD3EFA7F-D02C-4FC0-BD70-735C5157DF9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00176" y="3387593"/>
                      <a:ext cx="183319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8333" r="-2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文本框 31">
                      <a:extLst>
                        <a:ext uri="{FF2B5EF4-FFF2-40B4-BE49-F238E27FC236}">
                          <a16:creationId xmlns:a16="http://schemas.microsoft.com/office/drawing/2014/main" id="{6488E598-DABC-422E-A83C-56E26643040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63818" y="2136058"/>
                      <a:ext cx="18671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32" name="文本框 31">
                      <a:extLst>
                        <a:ext uri="{FF2B5EF4-FFF2-40B4-BE49-F238E27FC236}">
                          <a16:creationId xmlns:a16="http://schemas.microsoft.com/office/drawing/2014/main" id="{6488E598-DABC-422E-A83C-56E26643040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63818" y="2136058"/>
                      <a:ext cx="186718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9444" r="-16667" b="-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3" name="直接箭头连接符 32">
                <a:extLst>
                  <a:ext uri="{FF2B5EF4-FFF2-40B4-BE49-F238E27FC236}">
                    <a16:creationId xmlns:a16="http://schemas.microsoft.com/office/drawing/2014/main" id="{140BFC46-4F2A-4D55-BEDA-B8ECEC48D0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997250" y="3126099"/>
                <a:ext cx="868729" cy="30290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2E500E70-C303-4F47-B040-15B73BD96AF3}"/>
                    </a:ext>
                  </a:extLst>
                </p:cNvPr>
                <p:cNvSpPr txBox="1"/>
                <p:nvPr/>
              </p:nvSpPr>
              <p:spPr>
                <a:xfrm>
                  <a:off x="9609813" y="3099509"/>
                  <a:ext cx="28796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2E500E70-C303-4F47-B040-15B73BD96A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9813" y="3099509"/>
                  <a:ext cx="287963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2500" r="-6250" b="-152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36EBA7B6-9838-4302-818D-D6DAF1D82CE1}"/>
                    </a:ext>
                  </a:extLst>
                </p:cNvPr>
                <p:cNvSpPr txBox="1"/>
                <p:nvPr/>
              </p:nvSpPr>
              <p:spPr>
                <a:xfrm>
                  <a:off x="9297674" y="5034400"/>
                  <a:ext cx="29328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36EBA7B6-9838-4302-818D-D6DAF1D82C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7674" y="5034400"/>
                  <a:ext cx="293285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2500" r="-8333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3A42FD3D-D796-4B7B-9901-8017A30E2B37}"/>
                    </a:ext>
                  </a:extLst>
                </p:cNvPr>
                <p:cNvSpPr txBox="1"/>
                <p:nvPr/>
              </p:nvSpPr>
              <p:spPr>
                <a:xfrm>
                  <a:off x="7652098" y="3350455"/>
                  <a:ext cx="29328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3A42FD3D-D796-4B7B-9901-8017A30E2B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2098" y="3350455"/>
                  <a:ext cx="293285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2500" r="-8333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FD67622D-019A-4248-A8B6-715B6B2DDD15}"/>
              </a:ext>
            </a:extLst>
          </p:cNvPr>
          <p:cNvSpPr txBox="1"/>
          <p:nvPr/>
        </p:nvSpPr>
        <p:spPr>
          <a:xfrm>
            <a:off x="307975" y="41814"/>
            <a:ext cx="761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ea typeface="微软雅黑" panose="020B0503020204020204" pitchFamily="34" charset="-122"/>
              </a:rPr>
              <a:t>向量与矩阵</a:t>
            </a:r>
            <a:endParaRPr lang="en-US" altLang="zh-CN" sz="3600" b="1" dirty="0">
              <a:solidFill>
                <a:srgbClr val="0A05DF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B7C6A991-F14F-4A18-9BBE-A1D77285CB2B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48481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16310" y="1140590"/>
                <a:ext cx="11528652" cy="56630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sz="3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向量空间</a:t>
                </a:r>
                <a:r>
                  <a:rPr lang="en-US" altLang="zh-CN" sz="3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(vector space)</a:t>
                </a:r>
                <a:endParaRPr lang="en-US" sz="32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在一个集合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V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中存在加法和标量乘法运算，而且下面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8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个性质成立，那么称集合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V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为向</a:t>
                </a:r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量空间</a:t>
                </a:r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(1)</a:t>
                </a:r>
                <a:r>
                  <a:rPr lang="en-US" sz="28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800" b="1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(2)</a:t>
                </a:r>
                <a:r>
                  <a:rPr lang="en-US" sz="28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</m:oMath>
                </a14:m>
                <a:endParaRPr lang="en-US" sz="2800" b="1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(3)</a:t>
                </a:r>
                <a:r>
                  <a:rPr lang="en-US" sz="28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800" b="1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(4)</a:t>
                </a:r>
                <a:r>
                  <a:rPr lang="en-US" sz="28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800" b="1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(5)</a:t>
                </a:r>
                <a:r>
                  <a:rPr lang="en-US" sz="28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sz="2800" b="1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(6)</a:t>
                </a:r>
                <a:r>
                  <a:rPr lang="en-US" sz="28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endParaRPr lang="en-US" sz="2800" b="1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(7)</a:t>
                </a:r>
                <a:r>
                  <a:rPr lang="en-US" sz="28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𝑟𝑠</m:t>
                        </m:r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endParaRPr lang="en-US" sz="2800" b="1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r>
                  <a:rPr 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(8)</a:t>
                </a:r>
                <a:r>
                  <a:rPr lang="en-US" sz="28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800" b="1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10" y="1140590"/>
                <a:ext cx="11528652" cy="5663089"/>
              </a:xfrm>
              <a:prstGeom prst="rect">
                <a:avLst/>
              </a:prstGeom>
              <a:blipFill>
                <a:blip r:embed="rId2"/>
                <a:stretch>
                  <a:fillRect l="-1321" t="-1399" b="-183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3E2A2A42-79FB-4027-A758-FEE94401CFE0}"/>
              </a:ext>
            </a:extLst>
          </p:cNvPr>
          <p:cNvSpPr txBox="1"/>
          <p:nvPr/>
        </p:nvSpPr>
        <p:spPr>
          <a:xfrm>
            <a:off x="307975" y="41814"/>
            <a:ext cx="761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ea typeface="微软雅黑" panose="020B0503020204020204" pitchFamily="34" charset="-122"/>
              </a:rPr>
              <a:t>向量与矩阵</a:t>
            </a:r>
            <a:endParaRPr lang="en-US" altLang="zh-CN" sz="3600" b="1" dirty="0">
              <a:solidFill>
                <a:srgbClr val="0A05DF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8E6647B-B94C-4E09-B4C8-C2707891F36E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3930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70059" y="1256693"/>
                <a:ext cx="11528652" cy="27392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32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子空间</a:t>
                </a:r>
                <a:r>
                  <a:rPr lang="en-US" altLang="zh-CN" sz="32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:r>
                  <a:rPr lang="en-US" sz="32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Subspace)</a:t>
                </a:r>
              </a:p>
              <a:p>
                <a:endParaRPr lang="en-US" sz="2800" b="1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sz="2800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V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为一个向量空间。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W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V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的一个子集。如果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W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满足一下两个性质，则称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W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是一个子空间。</a:t>
                </a:r>
                <a:endParaRPr lang="en-US" sz="2800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sz="2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,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对任意标量</a:t>
                </a:r>
                <a:r>
                  <a:rPr lang="en-US" altLang="zh-CN" sz="2800" i="1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c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sz="2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59" y="1256693"/>
                <a:ext cx="11528652" cy="2739211"/>
              </a:xfrm>
              <a:prstGeom prst="rect">
                <a:avLst/>
              </a:prstGeom>
              <a:blipFill>
                <a:blip r:embed="rId2"/>
                <a:stretch>
                  <a:fillRect l="-1322" t="-3118" b="-556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5BD95D3F-9FF4-4B42-AC30-9DFEA425580C}"/>
              </a:ext>
            </a:extLst>
          </p:cNvPr>
          <p:cNvSpPr txBox="1"/>
          <p:nvPr/>
        </p:nvSpPr>
        <p:spPr>
          <a:xfrm>
            <a:off x="307975" y="41814"/>
            <a:ext cx="761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ea typeface="微软雅黑" panose="020B0503020204020204" pitchFamily="34" charset="-122"/>
              </a:rPr>
              <a:t>向量与矩阵</a:t>
            </a:r>
            <a:endParaRPr lang="en-US" altLang="zh-CN" sz="3600" b="1" dirty="0">
              <a:solidFill>
                <a:srgbClr val="0A05DF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3356FC1-CC8A-4F1D-8C0B-5AA721BFEFB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308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22966" y="36439"/>
            <a:ext cx="761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ea typeface="微软雅黑" panose="020B0503020204020204" pitchFamily="34" charset="-122"/>
              </a:rPr>
              <a:t>导数与微分</a:t>
            </a:r>
            <a:endParaRPr lang="en-US" altLang="zh-CN" sz="3600" b="1" dirty="0">
              <a:solidFill>
                <a:srgbClr val="0A05DF"/>
              </a:solidFill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336E4372-C541-45BA-A1A4-5327620C82D3}"/>
                  </a:ext>
                </a:extLst>
              </p:cNvPr>
              <p:cNvSpPr txBox="1"/>
              <p:nvPr/>
            </p:nvSpPr>
            <p:spPr>
              <a:xfrm>
                <a:off x="1195067" y="5291273"/>
                <a:ext cx="8946423" cy="9557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CN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unc>
                        <m:func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3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32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+∆</m:t>
                                  </m:r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32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336E4372-C541-45BA-A1A4-5327620C8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067" y="5291273"/>
                <a:ext cx="8946423" cy="9557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组合 30">
            <a:extLst>
              <a:ext uri="{FF2B5EF4-FFF2-40B4-BE49-F238E27FC236}">
                <a16:creationId xmlns:a16="http://schemas.microsoft.com/office/drawing/2014/main" id="{215B1F92-48CE-426F-B072-61AD7F1B2ED6}"/>
              </a:ext>
            </a:extLst>
          </p:cNvPr>
          <p:cNvGrpSpPr/>
          <p:nvPr/>
        </p:nvGrpSpPr>
        <p:grpSpPr>
          <a:xfrm>
            <a:off x="2833869" y="1178559"/>
            <a:ext cx="5501374" cy="3329870"/>
            <a:chOff x="643328" y="1540298"/>
            <a:chExt cx="5501374" cy="3329870"/>
          </a:xfrm>
        </p:grpSpPr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8135D773-8BF8-4A59-A375-0EF40AE0D4D5}"/>
                </a:ext>
              </a:extLst>
            </p:cNvPr>
            <p:cNvGrpSpPr/>
            <p:nvPr/>
          </p:nvGrpSpPr>
          <p:grpSpPr>
            <a:xfrm>
              <a:off x="643328" y="1540298"/>
              <a:ext cx="5501374" cy="3329870"/>
              <a:chOff x="598174" y="2030419"/>
              <a:chExt cx="3669026" cy="2599532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E3437D73-53C1-4604-9567-BDFA3E336BC8}"/>
                  </a:ext>
                </a:extLst>
              </p:cNvPr>
              <p:cNvGrpSpPr/>
              <p:nvPr/>
            </p:nvGrpSpPr>
            <p:grpSpPr>
              <a:xfrm>
                <a:off x="598174" y="2030419"/>
                <a:ext cx="3669026" cy="2599532"/>
                <a:chOff x="598174" y="2030419"/>
                <a:chExt cx="3669026" cy="2599532"/>
              </a:xfrm>
            </p:grpSpPr>
            <p:cxnSp>
              <p:nvCxnSpPr>
                <p:cNvPr id="44" name="直接箭头连接符 43">
                  <a:extLst>
                    <a:ext uri="{FF2B5EF4-FFF2-40B4-BE49-F238E27FC236}">
                      <a16:creationId xmlns:a16="http://schemas.microsoft.com/office/drawing/2014/main" id="{16C5BD84-5BC1-4ED2-8501-69F5D129C5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8174" y="2032307"/>
                  <a:ext cx="0" cy="2309318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箭头连接符 44">
                  <a:extLst>
                    <a:ext uri="{FF2B5EF4-FFF2-40B4-BE49-F238E27FC236}">
                      <a16:creationId xmlns:a16="http://schemas.microsoft.com/office/drawing/2014/main" id="{2F179627-2A1E-4C59-A90B-2CCA4D159F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8174" y="4341624"/>
                  <a:ext cx="3669026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文本框 51">
                      <a:extLst>
                        <a:ext uri="{FF2B5EF4-FFF2-40B4-BE49-F238E27FC236}">
                          <a16:creationId xmlns:a16="http://schemas.microsoft.com/office/drawing/2014/main" id="{DBC393C6-906E-4CCD-906B-64DB275BE2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48511" y="4341624"/>
                      <a:ext cx="161219" cy="28832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zh-CN" altLang="en-US" sz="2400" dirty="0"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52" name="文本框 51">
                      <a:extLst>
                        <a:ext uri="{FF2B5EF4-FFF2-40B4-BE49-F238E27FC236}">
                          <a16:creationId xmlns:a16="http://schemas.microsoft.com/office/drawing/2014/main" id="{DBC393C6-906E-4CCD-906B-64DB275BE2E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48511" y="4341624"/>
                      <a:ext cx="161219" cy="288327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7949" r="-1538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文本框 52">
                      <a:extLst>
                        <a:ext uri="{FF2B5EF4-FFF2-40B4-BE49-F238E27FC236}">
                          <a16:creationId xmlns:a16="http://schemas.microsoft.com/office/drawing/2014/main" id="{A20BC64E-A60B-4D3C-8F27-5B8D76A8B1B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1424" y="2030419"/>
                      <a:ext cx="163870" cy="28832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zh-CN" altLang="en-US" sz="2400" dirty="0"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53" name="文本框 52">
                      <a:extLst>
                        <a:ext uri="{FF2B5EF4-FFF2-40B4-BE49-F238E27FC236}">
                          <a16:creationId xmlns:a16="http://schemas.microsoft.com/office/drawing/2014/main" id="{A20BC64E-A60B-4D3C-8F27-5B8D76A8B1B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1424" y="2030419"/>
                      <a:ext cx="163870" cy="28832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30000" r="-30000" b="-2459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文本框 83">
                    <a:extLst>
                      <a:ext uri="{FF2B5EF4-FFF2-40B4-BE49-F238E27FC236}">
                        <a16:creationId xmlns:a16="http://schemas.microsoft.com/office/drawing/2014/main" id="{916E4F7F-8AF7-40F3-8FAE-C1A70BB14872}"/>
                      </a:ext>
                    </a:extLst>
                  </p:cNvPr>
                  <p:cNvSpPr txBox="1"/>
                  <p:nvPr/>
                </p:nvSpPr>
                <p:spPr>
                  <a:xfrm>
                    <a:off x="598174" y="4372401"/>
                    <a:ext cx="137828" cy="24027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zh-CN" altLang="en-US" sz="2000" dirty="0"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84" name="文本框 83">
                    <a:extLst>
                      <a:ext uri="{FF2B5EF4-FFF2-40B4-BE49-F238E27FC236}">
                        <a16:creationId xmlns:a16="http://schemas.microsoft.com/office/drawing/2014/main" id="{916E4F7F-8AF7-40F3-8FAE-C1A70BB148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174" y="4372401"/>
                    <a:ext cx="137828" cy="24027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7647" r="-1176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文本框 84">
                    <a:extLst>
                      <a:ext uri="{FF2B5EF4-FFF2-40B4-BE49-F238E27FC236}">
                        <a16:creationId xmlns:a16="http://schemas.microsoft.com/office/drawing/2014/main" id="{0D5B370A-68C5-44D9-81D7-14739EADEEDF}"/>
                      </a:ext>
                    </a:extLst>
                  </p:cNvPr>
                  <p:cNvSpPr txBox="1"/>
                  <p:nvPr/>
                </p:nvSpPr>
                <p:spPr>
                  <a:xfrm>
                    <a:off x="3690381" y="4379329"/>
                    <a:ext cx="134192" cy="24027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zh-CN" altLang="en-US" sz="2000" dirty="0"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85" name="文本框 84">
                    <a:extLst>
                      <a:ext uri="{FF2B5EF4-FFF2-40B4-BE49-F238E27FC236}">
                        <a16:creationId xmlns:a16="http://schemas.microsoft.com/office/drawing/2014/main" id="{0D5B370A-68C5-44D9-81D7-14739EADEE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90381" y="4379329"/>
                    <a:ext cx="134192" cy="24027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0303" r="-30303" b="-8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0EFAA0D2-5B23-4FAD-AD04-1101C843A5D0}"/>
                </a:ext>
              </a:extLst>
            </p:cNvPr>
            <p:cNvSpPr/>
            <p:nvPr/>
          </p:nvSpPr>
          <p:spPr>
            <a:xfrm>
              <a:off x="914400" y="1698171"/>
              <a:ext cx="3848519" cy="2572378"/>
            </a:xfrm>
            <a:custGeom>
              <a:avLst/>
              <a:gdLst>
                <a:gd name="connsiteX0" fmla="*/ 0 w 3848519"/>
                <a:gd name="connsiteY0" fmla="*/ 2572378 h 2572378"/>
                <a:gd name="connsiteX1" fmla="*/ 1135464 w 3848519"/>
                <a:gd name="connsiteY1" fmla="*/ 2220686 h 2572378"/>
                <a:gd name="connsiteX2" fmla="*/ 2542233 w 3848519"/>
                <a:gd name="connsiteY2" fmla="*/ 1597688 h 2572378"/>
                <a:gd name="connsiteX3" fmla="*/ 3376246 w 3848519"/>
                <a:gd name="connsiteY3" fmla="*/ 763675 h 2572378"/>
                <a:gd name="connsiteX4" fmla="*/ 3848519 w 3848519"/>
                <a:gd name="connsiteY4" fmla="*/ 0 h 257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8519" h="2572378">
                  <a:moveTo>
                    <a:pt x="0" y="2572378"/>
                  </a:moveTo>
                  <a:cubicBezTo>
                    <a:pt x="355879" y="2477756"/>
                    <a:pt x="711759" y="2383134"/>
                    <a:pt x="1135464" y="2220686"/>
                  </a:cubicBezTo>
                  <a:cubicBezTo>
                    <a:pt x="1559169" y="2058238"/>
                    <a:pt x="2168769" y="1840523"/>
                    <a:pt x="2542233" y="1597688"/>
                  </a:cubicBezTo>
                  <a:cubicBezTo>
                    <a:pt x="2915697" y="1354853"/>
                    <a:pt x="3158532" y="1029956"/>
                    <a:pt x="3376246" y="763675"/>
                  </a:cubicBezTo>
                  <a:cubicBezTo>
                    <a:pt x="3593960" y="497394"/>
                    <a:pt x="3721239" y="248697"/>
                    <a:pt x="3848519" y="0"/>
                  </a:cubicBezTo>
                </a:path>
              </a:pathLst>
            </a:custGeom>
            <a:noFill/>
            <a:ln w="571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83142D5A-058D-49B0-88DC-DEA00F0AFF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6377" y="3674606"/>
              <a:ext cx="1124961" cy="0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DED52B41-6FFB-4BCD-97B2-58A4B51BAE7D}"/>
                </a:ext>
              </a:extLst>
            </p:cNvPr>
            <p:cNvCxnSpPr>
              <a:cxnSpLocks/>
            </p:cNvCxnSpPr>
            <p:nvPr/>
          </p:nvCxnSpPr>
          <p:spPr>
            <a:xfrm>
              <a:off x="4051338" y="2924070"/>
              <a:ext cx="0" cy="758952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直角三角形 23">
              <a:extLst>
                <a:ext uri="{FF2B5EF4-FFF2-40B4-BE49-F238E27FC236}">
                  <a16:creationId xmlns:a16="http://schemas.microsoft.com/office/drawing/2014/main" id="{87703A25-0368-4A3F-AF1D-6A5EAAC59BCD}"/>
                </a:ext>
              </a:extLst>
            </p:cNvPr>
            <p:cNvSpPr/>
            <p:nvPr/>
          </p:nvSpPr>
          <p:spPr>
            <a:xfrm rot="16200000">
              <a:off x="3137718" y="2760763"/>
              <a:ext cx="722376" cy="1085214"/>
            </a:xfrm>
            <a:prstGeom prst="rtTriangle">
              <a:avLst/>
            </a:prstGeom>
            <a:solidFill>
              <a:srgbClr val="FFFF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51BFAD38-B9A3-4E53-9628-7A0A458976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11291" y="3202333"/>
              <a:ext cx="137160" cy="13716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C2668991-B1B5-4457-AF94-F9EBF0EA0B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3151" y="1658748"/>
              <a:ext cx="4174730" cy="2769674"/>
            </a:xfrm>
            <a:prstGeom prst="line">
              <a:avLst/>
            </a:prstGeom>
            <a:ln w="19050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5E4027AD-6F01-4750-A3D5-C89B7961ED6D}"/>
                </a:ext>
              </a:extLst>
            </p:cNvPr>
            <p:cNvCxnSpPr>
              <a:cxnSpLocks/>
            </p:cNvCxnSpPr>
            <p:nvPr/>
          </p:nvCxnSpPr>
          <p:spPr>
            <a:xfrm>
              <a:off x="2940048" y="3677097"/>
              <a:ext cx="0" cy="369332"/>
            </a:xfrm>
            <a:prstGeom prst="line">
              <a:avLst/>
            </a:prstGeom>
            <a:ln w="190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96CBBDBC-881F-4CC0-87D8-2ECB330430F8}"/>
                </a:ext>
              </a:extLst>
            </p:cNvPr>
            <p:cNvCxnSpPr>
              <a:cxnSpLocks/>
            </p:cNvCxnSpPr>
            <p:nvPr/>
          </p:nvCxnSpPr>
          <p:spPr>
            <a:xfrm>
              <a:off x="4051038" y="3664558"/>
              <a:ext cx="0" cy="369332"/>
            </a:xfrm>
            <a:prstGeom prst="line">
              <a:avLst/>
            </a:prstGeom>
            <a:ln w="190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直接箭头连接符 73">
              <a:extLst>
                <a:ext uri="{FF2B5EF4-FFF2-40B4-BE49-F238E27FC236}">
                  <a16:creationId xmlns:a16="http://schemas.microsoft.com/office/drawing/2014/main" id="{B7525D1A-898A-46F9-8A71-975553A348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0050" y="3917100"/>
              <a:ext cx="11014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AF824C7B-7419-45D8-A2DB-27055CD83FAA}"/>
                    </a:ext>
                  </a:extLst>
                </p:cNvPr>
                <p:cNvSpPr txBox="1"/>
                <p:nvPr/>
              </p:nvSpPr>
              <p:spPr>
                <a:xfrm>
                  <a:off x="3321902" y="3924028"/>
                  <a:ext cx="35400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000" i="1" smtClean="0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000" dirty="0"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AF824C7B-7419-45D8-A2DB-27055CD83F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902" y="3924028"/>
                  <a:ext cx="354008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15517" r="-8621" b="-58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ECFC1D22-ABEB-4A42-A603-0FEC04839180}"/>
                </a:ext>
              </a:extLst>
            </p:cNvPr>
            <p:cNvCxnSpPr>
              <a:cxnSpLocks/>
            </p:cNvCxnSpPr>
            <p:nvPr/>
          </p:nvCxnSpPr>
          <p:spPr>
            <a:xfrm>
              <a:off x="4045323" y="2932656"/>
              <a:ext cx="389810" cy="0"/>
            </a:xfrm>
            <a:prstGeom prst="line">
              <a:avLst/>
            </a:prstGeom>
            <a:ln w="190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5B5E8A9E-547F-45EE-8668-CB01AAB9F3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6418" y="2958036"/>
              <a:ext cx="0" cy="724986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3B26A42D-670B-4C67-91E9-DDAB86BDBAD9}"/>
                    </a:ext>
                  </a:extLst>
                </p:cNvPr>
                <p:cNvSpPr txBox="1"/>
                <p:nvPr/>
              </p:nvSpPr>
              <p:spPr>
                <a:xfrm>
                  <a:off x="4320357" y="3146794"/>
                  <a:ext cx="35862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000" i="1" smtClean="0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000" dirty="0"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3B26A42D-670B-4C67-91E9-DDAB86BDBA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0357" y="3146794"/>
                  <a:ext cx="358624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15254" r="-16949" b="-2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D7ABCC8A-3CA4-4D91-89AB-126AEF621AF2}"/>
                </a:ext>
              </a:extLst>
            </p:cNvPr>
            <p:cNvCxnSpPr>
              <a:cxnSpLocks/>
            </p:cNvCxnSpPr>
            <p:nvPr/>
          </p:nvCxnSpPr>
          <p:spPr>
            <a:xfrm>
              <a:off x="4051338" y="3674606"/>
              <a:ext cx="389810" cy="0"/>
            </a:xfrm>
            <a:prstGeom prst="line">
              <a:avLst/>
            </a:prstGeom>
            <a:ln w="190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4F90F43E-A85F-4EBA-9883-F60460A03528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6439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55575" y="920198"/>
                <a:ext cx="11528652" cy="58631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zh-CN" altLang="en-US" sz="32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扩张空间</a:t>
                </a:r>
                <a:r>
                  <a:rPr lang="en-US" altLang="zh-CN" sz="32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(Span)</a:t>
                </a:r>
                <a:endParaRPr lang="en-US" altLang="zh-CN" sz="32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zh-CN" altLang="en-US" sz="2800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如果一个子空间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V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中的任何一个向量都可以由向量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线性组合表示，即</a:t>
                </a:r>
                <a:endParaRPr lang="en-US" altLang="zh-CN" sz="2800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∃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, such that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⋯⋯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sz="2800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zh-CN" altLang="en-US" sz="2800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，那么说空间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V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是向量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的扩张子空间，或者说向量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扩张成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V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800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a vector space  are said to span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if every vector in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linear combination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That is</a:t>
                </a:r>
              </a:p>
              <a:p>
                <a:endPara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∃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such that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⋯⋯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then we say that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spans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spanned by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75" y="920198"/>
                <a:ext cx="11528652" cy="5863144"/>
              </a:xfrm>
              <a:prstGeom prst="rect">
                <a:avLst/>
              </a:prstGeom>
              <a:blipFill>
                <a:blip r:embed="rId2"/>
                <a:stretch>
                  <a:fillRect l="-1375" t="-1455" r="-582" b="-19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ED66ACC8-F2F7-49FB-9FD3-F342D2CCC74F}"/>
              </a:ext>
            </a:extLst>
          </p:cNvPr>
          <p:cNvSpPr txBox="1"/>
          <p:nvPr/>
        </p:nvSpPr>
        <p:spPr>
          <a:xfrm>
            <a:off x="307975" y="41814"/>
            <a:ext cx="761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ea typeface="微软雅黑" panose="020B0503020204020204" pitchFamily="34" charset="-122"/>
              </a:rPr>
              <a:t>向量与矩阵</a:t>
            </a:r>
            <a:endParaRPr lang="en-US" altLang="zh-CN" sz="3600" b="1" dirty="0">
              <a:solidFill>
                <a:srgbClr val="0A05DF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C7D0307-CFE2-496A-87AC-B7CC9EFBC47C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7417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55575" y="1225689"/>
                <a:ext cx="11839780" cy="55861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sz="32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基底</a:t>
                </a:r>
                <a:r>
                  <a:rPr lang="en-US" altLang="zh-CN" sz="32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:r>
                  <a:rPr lang="en-US" sz="32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Basis)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sz="2800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对于向量集合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和一个子空间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V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，如果以下两个性质成立，则称向量集合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是子空间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V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的基底：</a:t>
                </a:r>
                <a:endParaRPr lang="en-US" altLang="zh-CN" sz="2800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indent="-4572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S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的扩展空间为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V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endParaRPr lang="en-US" altLang="zh-CN" sz="2800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S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中的向量都线性独立。</a:t>
                </a:r>
                <a:endParaRPr lang="en-US" altLang="zh-CN" sz="2800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zh-CN" altLang="en-US" sz="28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子空间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V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的维度为子空间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V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基底向量的个数。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set of vectors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in a vector space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called a basis for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if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spans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Vectors in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linearly independent</a:t>
                </a:r>
                <a:endPara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Standard Basis</a:t>
                </a: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75" y="1225689"/>
                <a:ext cx="11839780" cy="5586145"/>
              </a:xfrm>
              <a:prstGeom prst="rect">
                <a:avLst/>
              </a:prstGeom>
              <a:blipFill>
                <a:blip r:embed="rId2"/>
                <a:stretch>
                  <a:fillRect l="-1339" t="-1528" b="-218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BC69E20E-22B9-45ED-B4F9-EA9A94FBF77C}"/>
              </a:ext>
            </a:extLst>
          </p:cNvPr>
          <p:cNvSpPr txBox="1"/>
          <p:nvPr/>
        </p:nvSpPr>
        <p:spPr>
          <a:xfrm>
            <a:off x="307975" y="41814"/>
            <a:ext cx="761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ea typeface="微软雅黑" panose="020B0503020204020204" pitchFamily="34" charset="-122"/>
              </a:rPr>
              <a:t>向量与矩阵</a:t>
            </a:r>
            <a:endParaRPr lang="en-US" altLang="zh-CN" sz="3600" b="1" dirty="0">
              <a:solidFill>
                <a:srgbClr val="0A05DF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4F65254-B1EB-4ED6-A2F3-21F0CDBD69BE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5093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-1" y="857202"/>
                <a:ext cx="12192001" cy="59448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zh-CN" altLang="en-US" sz="3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向量乘法</a:t>
                </a:r>
                <a:endParaRPr lang="en-US" sz="32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800" b="1" dirty="0">
                    <a:solidFill>
                      <a:srgbClr val="002060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内积</a:t>
                </a:r>
                <a:r>
                  <a:rPr lang="en-US" altLang="zh-CN" sz="28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800" dirty="0"/>
              </a:p>
              <a:p>
                <a:pPr algn="ctr"/>
                <a:endParaRPr lang="en-US" altLang="zh-CN" sz="2800" b="1" dirty="0"/>
              </a:p>
              <a:p>
                <a:pPr>
                  <a:spcAft>
                    <a:spcPts val="600"/>
                  </a:spcAft>
                </a:pPr>
                <a:r>
                  <a:rPr lang="zh-CN" altLang="en-US" sz="2800" b="1" dirty="0">
                    <a:solidFill>
                      <a:srgbClr val="002060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外积或者</a:t>
                </a:r>
                <a:r>
                  <a:rPr lang="en-US" altLang="zh-CN" sz="2800" b="1" dirty="0">
                    <a:solidFill>
                      <a:srgbClr val="002060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tensor</a:t>
                </a:r>
                <a:r>
                  <a:rPr lang="zh-CN" altLang="en-US" sz="2800" b="1" dirty="0">
                    <a:solidFill>
                      <a:srgbClr val="002060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成积</a:t>
                </a:r>
                <a:r>
                  <a:rPr lang="en-US" altLang="zh-CN" sz="2800" b="1" dirty="0">
                    <a:solidFill>
                      <a:srgbClr val="002060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:</a:t>
                </a:r>
              </a:p>
              <a:p>
                <a:pPr algn="ctr"/>
                <a:r>
                  <a:rPr lang="en-US" altLang="zh-CN" sz="2800" dirty="0"/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𝒙𝒚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altLang="zh-CN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]=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US" sz="2400" dirty="0"/>
                  <a:t>斜体小写字母代表变量。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857202"/>
                <a:ext cx="12192001" cy="5944833"/>
              </a:xfrm>
              <a:prstGeom prst="rect">
                <a:avLst/>
              </a:prstGeom>
              <a:blipFill>
                <a:blip r:embed="rId2"/>
                <a:stretch>
                  <a:fillRect l="-1250" t="-1333" b="-1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09152FD1-EF58-475C-B50D-CF77A78A97BE}"/>
              </a:ext>
            </a:extLst>
          </p:cNvPr>
          <p:cNvSpPr txBox="1"/>
          <p:nvPr/>
        </p:nvSpPr>
        <p:spPr>
          <a:xfrm>
            <a:off x="307975" y="41814"/>
            <a:ext cx="761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ea typeface="微软雅黑" panose="020B0503020204020204" pitchFamily="34" charset="-122"/>
              </a:rPr>
              <a:t>向量与矩阵</a:t>
            </a:r>
            <a:endParaRPr lang="en-US" altLang="zh-CN" sz="3600" b="1" dirty="0">
              <a:solidFill>
                <a:srgbClr val="0A05DF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62A0DD44-7AB3-4D99-8528-40D06219411F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8889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07975" y="41814"/>
            <a:ext cx="761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ea typeface="微软雅黑" panose="020B0503020204020204" pitchFamily="34" charset="-122"/>
              </a:rPr>
              <a:t>向量与矩阵</a:t>
            </a:r>
            <a:endParaRPr lang="en-US" altLang="zh-CN" sz="3600" b="1" dirty="0">
              <a:solidFill>
                <a:srgbClr val="0A05DF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70058" y="1256693"/>
                <a:ext cx="11921941" cy="4352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黑体大写英文字母表示矩阵。一个</a:t>
                </a:r>
                <a:r>
                  <a:rPr lang="en-US" sz="28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>
                    <a:latin typeface="+mn-ea"/>
                  </a:rPr>
                  <a:t> </a:t>
                </a: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的矩阵为</a:t>
                </a:r>
                <a:endParaRPr lang="en-US" sz="2800" dirty="0">
                  <a:latin typeface="+mn-ea"/>
                </a:endParaRPr>
              </a:p>
              <a:p>
                <a:pPr algn="ctr"/>
                <a:endParaRPr lang="en-US" altLang="zh-CN" sz="2800" b="1" dirty="0">
                  <a:ea typeface="微软雅黑" panose="020B0503020204020204" pitchFamily="34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𝑚𝑛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800" b="1" dirty="0">
                  <a:ea typeface="微软雅黑" panose="020B0503020204020204" pitchFamily="34" charset="-122"/>
                </a:endParaRPr>
              </a:p>
              <a:p>
                <a:r>
                  <a:rPr lang="zh-CN" altLang="en-US" sz="2800" dirty="0">
                    <a:ea typeface="微软雅黑" panose="020B0503020204020204" pitchFamily="34" charset="-122"/>
                  </a:rPr>
                  <a:t>矩阵的秩定义为</a:t>
                </a:r>
                <a:endParaRPr lang="en-US" altLang="zh-CN" sz="2800" dirty="0">
                  <a:ea typeface="微软雅黑" panose="020B0503020204020204" pitchFamily="34" charset="-122"/>
                </a:endParaRP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线性不相关列的最大数目</a:t>
                </a:r>
                <a:endPara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或线性不相关行的最大数目</a:t>
                </a:r>
                <a:endPara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58" y="1256693"/>
                <a:ext cx="11921941" cy="4352795"/>
              </a:xfrm>
              <a:prstGeom prst="rect">
                <a:avLst/>
              </a:prstGeom>
              <a:blipFill>
                <a:blip r:embed="rId2"/>
                <a:stretch>
                  <a:fillRect l="-1022" t="-1401" b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76793A9-25CB-430F-97FC-B6824A68FD8A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3910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9AC5944D-2AEA-4904-903F-297FD3F2C23F}"/>
              </a:ext>
            </a:extLst>
          </p:cNvPr>
          <p:cNvGrpSpPr/>
          <p:nvPr/>
        </p:nvGrpSpPr>
        <p:grpSpPr>
          <a:xfrm>
            <a:off x="5305687" y="4404499"/>
            <a:ext cx="828413" cy="544166"/>
            <a:chOff x="6656439" y="5500880"/>
            <a:chExt cx="4562167" cy="1064964"/>
          </a:xfrm>
        </p:grpSpPr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26205D54-CF13-4042-927A-77A7BAE7F404}"/>
                </a:ext>
              </a:extLst>
            </p:cNvPr>
            <p:cNvSpPr/>
            <p:nvPr/>
          </p:nvSpPr>
          <p:spPr>
            <a:xfrm rot="16200000">
              <a:off x="8558772" y="4124370"/>
              <a:ext cx="853774" cy="4029173"/>
            </a:xfrm>
            <a:custGeom>
              <a:avLst/>
              <a:gdLst>
                <a:gd name="connsiteX0" fmla="*/ 152394 w 226143"/>
                <a:gd name="connsiteY0" fmla="*/ 0 h 914400"/>
                <a:gd name="connsiteX1" fmla="*/ 226143 w 226143"/>
                <a:gd name="connsiteY1" fmla="*/ 0 h 914400"/>
                <a:gd name="connsiteX2" fmla="*/ 226143 w 226143"/>
                <a:gd name="connsiteY2" fmla="*/ 914400 h 914400"/>
                <a:gd name="connsiteX3" fmla="*/ 152394 w 226143"/>
                <a:gd name="connsiteY3" fmla="*/ 914400 h 914400"/>
                <a:gd name="connsiteX4" fmla="*/ 76197 w 226143"/>
                <a:gd name="connsiteY4" fmla="*/ 838203 h 914400"/>
                <a:gd name="connsiteX5" fmla="*/ 76197 w 226143"/>
                <a:gd name="connsiteY5" fmla="*/ 533397 h 914400"/>
                <a:gd name="connsiteX6" fmla="*/ 0 w 226143"/>
                <a:gd name="connsiteY6" fmla="*/ 457200 h 914400"/>
                <a:gd name="connsiteX7" fmla="*/ 76197 w 226143"/>
                <a:gd name="connsiteY7" fmla="*/ 381003 h 914400"/>
                <a:gd name="connsiteX8" fmla="*/ 76197 w 226143"/>
                <a:gd name="connsiteY8" fmla="*/ 76197 h 914400"/>
                <a:gd name="connsiteX9" fmla="*/ 152394 w 226143"/>
                <a:gd name="connsiteY9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143" h="914400">
                  <a:moveTo>
                    <a:pt x="152394" y="0"/>
                  </a:moveTo>
                  <a:lnTo>
                    <a:pt x="226143" y="0"/>
                  </a:lnTo>
                  <a:lnTo>
                    <a:pt x="226143" y="914400"/>
                  </a:lnTo>
                  <a:lnTo>
                    <a:pt x="152394" y="914400"/>
                  </a:lnTo>
                  <a:cubicBezTo>
                    <a:pt x="110312" y="914400"/>
                    <a:pt x="76197" y="880285"/>
                    <a:pt x="76197" y="838203"/>
                  </a:cubicBezTo>
                  <a:lnTo>
                    <a:pt x="76197" y="533397"/>
                  </a:lnTo>
                  <a:cubicBezTo>
                    <a:pt x="76197" y="491315"/>
                    <a:pt x="42082" y="457200"/>
                    <a:pt x="0" y="457200"/>
                  </a:cubicBezTo>
                  <a:cubicBezTo>
                    <a:pt x="42082" y="457200"/>
                    <a:pt x="76197" y="423085"/>
                    <a:pt x="76197" y="381003"/>
                  </a:cubicBezTo>
                  <a:lnTo>
                    <a:pt x="76197" y="76197"/>
                  </a:lnTo>
                  <a:cubicBezTo>
                    <a:pt x="76197" y="34115"/>
                    <a:pt x="110312" y="0"/>
                    <a:pt x="152394" y="0"/>
                  </a:cubicBez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CAA68A55-0B4C-404F-A940-B7081F5098C6}"/>
                </a:ext>
              </a:extLst>
            </p:cNvPr>
            <p:cNvSpPr/>
            <p:nvPr/>
          </p:nvSpPr>
          <p:spPr>
            <a:xfrm>
              <a:off x="6656439" y="5500880"/>
              <a:ext cx="4562167" cy="4223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56FCE224-DA02-459C-AB84-270D1482FD89}"/>
              </a:ext>
            </a:extLst>
          </p:cNvPr>
          <p:cNvGrpSpPr/>
          <p:nvPr/>
        </p:nvGrpSpPr>
        <p:grpSpPr>
          <a:xfrm>
            <a:off x="5990144" y="4329402"/>
            <a:ext cx="5580135" cy="686154"/>
            <a:chOff x="6656439" y="5500880"/>
            <a:chExt cx="4562167" cy="1064964"/>
          </a:xfrm>
        </p:grpSpPr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1833DB00-D046-4C82-B796-E992EA324F10}"/>
                </a:ext>
              </a:extLst>
            </p:cNvPr>
            <p:cNvSpPr/>
            <p:nvPr/>
          </p:nvSpPr>
          <p:spPr>
            <a:xfrm rot="16200000">
              <a:off x="8558772" y="4124370"/>
              <a:ext cx="853774" cy="4029173"/>
            </a:xfrm>
            <a:custGeom>
              <a:avLst/>
              <a:gdLst>
                <a:gd name="connsiteX0" fmla="*/ 152394 w 226143"/>
                <a:gd name="connsiteY0" fmla="*/ 0 h 914400"/>
                <a:gd name="connsiteX1" fmla="*/ 226143 w 226143"/>
                <a:gd name="connsiteY1" fmla="*/ 0 h 914400"/>
                <a:gd name="connsiteX2" fmla="*/ 226143 w 226143"/>
                <a:gd name="connsiteY2" fmla="*/ 914400 h 914400"/>
                <a:gd name="connsiteX3" fmla="*/ 152394 w 226143"/>
                <a:gd name="connsiteY3" fmla="*/ 914400 h 914400"/>
                <a:gd name="connsiteX4" fmla="*/ 76197 w 226143"/>
                <a:gd name="connsiteY4" fmla="*/ 838203 h 914400"/>
                <a:gd name="connsiteX5" fmla="*/ 76197 w 226143"/>
                <a:gd name="connsiteY5" fmla="*/ 533397 h 914400"/>
                <a:gd name="connsiteX6" fmla="*/ 0 w 226143"/>
                <a:gd name="connsiteY6" fmla="*/ 457200 h 914400"/>
                <a:gd name="connsiteX7" fmla="*/ 76197 w 226143"/>
                <a:gd name="connsiteY7" fmla="*/ 381003 h 914400"/>
                <a:gd name="connsiteX8" fmla="*/ 76197 w 226143"/>
                <a:gd name="connsiteY8" fmla="*/ 76197 h 914400"/>
                <a:gd name="connsiteX9" fmla="*/ 152394 w 226143"/>
                <a:gd name="connsiteY9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143" h="914400">
                  <a:moveTo>
                    <a:pt x="152394" y="0"/>
                  </a:moveTo>
                  <a:lnTo>
                    <a:pt x="226143" y="0"/>
                  </a:lnTo>
                  <a:lnTo>
                    <a:pt x="226143" y="914400"/>
                  </a:lnTo>
                  <a:lnTo>
                    <a:pt x="152394" y="914400"/>
                  </a:lnTo>
                  <a:cubicBezTo>
                    <a:pt x="110312" y="914400"/>
                    <a:pt x="76197" y="880285"/>
                    <a:pt x="76197" y="838203"/>
                  </a:cubicBezTo>
                  <a:lnTo>
                    <a:pt x="76197" y="533397"/>
                  </a:lnTo>
                  <a:cubicBezTo>
                    <a:pt x="76197" y="491315"/>
                    <a:pt x="42082" y="457200"/>
                    <a:pt x="0" y="457200"/>
                  </a:cubicBezTo>
                  <a:cubicBezTo>
                    <a:pt x="42082" y="457200"/>
                    <a:pt x="76197" y="423085"/>
                    <a:pt x="76197" y="381003"/>
                  </a:cubicBezTo>
                  <a:lnTo>
                    <a:pt x="76197" y="76197"/>
                  </a:lnTo>
                  <a:cubicBezTo>
                    <a:pt x="76197" y="34115"/>
                    <a:pt x="110312" y="0"/>
                    <a:pt x="152394" y="0"/>
                  </a:cubicBez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36567BDD-BF43-4854-BF78-AB33851F86E4}"/>
                </a:ext>
              </a:extLst>
            </p:cNvPr>
            <p:cNvSpPr/>
            <p:nvPr/>
          </p:nvSpPr>
          <p:spPr>
            <a:xfrm>
              <a:off x="6656439" y="5500880"/>
              <a:ext cx="4562167" cy="4223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6D22791-4154-48FE-92C0-5E1B8A780022}"/>
              </a:ext>
            </a:extLst>
          </p:cNvPr>
          <p:cNvGrpSpPr/>
          <p:nvPr/>
        </p:nvGrpSpPr>
        <p:grpSpPr>
          <a:xfrm>
            <a:off x="1363135" y="4311575"/>
            <a:ext cx="4130777" cy="686154"/>
            <a:chOff x="6656439" y="5500880"/>
            <a:chExt cx="4562167" cy="1064964"/>
          </a:xfrm>
        </p:grpSpPr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3A9117E6-E893-40F1-A782-EA498A164B46}"/>
                </a:ext>
              </a:extLst>
            </p:cNvPr>
            <p:cNvSpPr/>
            <p:nvPr/>
          </p:nvSpPr>
          <p:spPr>
            <a:xfrm rot="16200000">
              <a:off x="8558772" y="4124370"/>
              <a:ext cx="853774" cy="4029173"/>
            </a:xfrm>
            <a:custGeom>
              <a:avLst/>
              <a:gdLst>
                <a:gd name="connsiteX0" fmla="*/ 152394 w 226143"/>
                <a:gd name="connsiteY0" fmla="*/ 0 h 914400"/>
                <a:gd name="connsiteX1" fmla="*/ 226143 w 226143"/>
                <a:gd name="connsiteY1" fmla="*/ 0 h 914400"/>
                <a:gd name="connsiteX2" fmla="*/ 226143 w 226143"/>
                <a:gd name="connsiteY2" fmla="*/ 914400 h 914400"/>
                <a:gd name="connsiteX3" fmla="*/ 152394 w 226143"/>
                <a:gd name="connsiteY3" fmla="*/ 914400 h 914400"/>
                <a:gd name="connsiteX4" fmla="*/ 76197 w 226143"/>
                <a:gd name="connsiteY4" fmla="*/ 838203 h 914400"/>
                <a:gd name="connsiteX5" fmla="*/ 76197 w 226143"/>
                <a:gd name="connsiteY5" fmla="*/ 533397 h 914400"/>
                <a:gd name="connsiteX6" fmla="*/ 0 w 226143"/>
                <a:gd name="connsiteY6" fmla="*/ 457200 h 914400"/>
                <a:gd name="connsiteX7" fmla="*/ 76197 w 226143"/>
                <a:gd name="connsiteY7" fmla="*/ 381003 h 914400"/>
                <a:gd name="connsiteX8" fmla="*/ 76197 w 226143"/>
                <a:gd name="connsiteY8" fmla="*/ 76197 h 914400"/>
                <a:gd name="connsiteX9" fmla="*/ 152394 w 226143"/>
                <a:gd name="connsiteY9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143" h="914400">
                  <a:moveTo>
                    <a:pt x="152394" y="0"/>
                  </a:moveTo>
                  <a:lnTo>
                    <a:pt x="226143" y="0"/>
                  </a:lnTo>
                  <a:lnTo>
                    <a:pt x="226143" y="914400"/>
                  </a:lnTo>
                  <a:lnTo>
                    <a:pt x="152394" y="914400"/>
                  </a:lnTo>
                  <a:cubicBezTo>
                    <a:pt x="110312" y="914400"/>
                    <a:pt x="76197" y="880285"/>
                    <a:pt x="76197" y="838203"/>
                  </a:cubicBezTo>
                  <a:lnTo>
                    <a:pt x="76197" y="533397"/>
                  </a:lnTo>
                  <a:cubicBezTo>
                    <a:pt x="76197" y="491315"/>
                    <a:pt x="42082" y="457200"/>
                    <a:pt x="0" y="457200"/>
                  </a:cubicBezTo>
                  <a:cubicBezTo>
                    <a:pt x="42082" y="457200"/>
                    <a:pt x="76197" y="423085"/>
                    <a:pt x="76197" y="381003"/>
                  </a:cubicBezTo>
                  <a:lnTo>
                    <a:pt x="76197" y="76197"/>
                  </a:lnTo>
                  <a:cubicBezTo>
                    <a:pt x="76197" y="34115"/>
                    <a:pt x="110312" y="0"/>
                    <a:pt x="152394" y="0"/>
                  </a:cubicBez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AFF63F3-67F7-4FE2-92A9-F71B0DB098C3}"/>
                </a:ext>
              </a:extLst>
            </p:cNvPr>
            <p:cNvSpPr/>
            <p:nvPr/>
          </p:nvSpPr>
          <p:spPr>
            <a:xfrm>
              <a:off x="6656439" y="5500880"/>
              <a:ext cx="4562167" cy="4223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307975" y="41814"/>
            <a:ext cx="761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ea typeface="微软雅黑" panose="020B0503020204020204" pitchFamily="34" charset="-122"/>
              </a:rPr>
              <a:t>向量与矩阵</a:t>
            </a:r>
            <a:endParaRPr lang="en-US" altLang="zh-CN" sz="3600" b="1" dirty="0">
              <a:solidFill>
                <a:srgbClr val="0A05DF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73129" y="2306893"/>
                <a:ext cx="11921941" cy="40450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sz="2800" dirty="0">
                    <a:ea typeface="微软雅黑" panose="020B0503020204020204" pitchFamily="34" charset="-122"/>
                  </a:rPr>
                  <a:t>一个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800" dirty="0">
                    <a:ea typeface="微软雅黑" panose="020B0503020204020204" pitchFamily="34" charset="-122"/>
                  </a:rPr>
                  <a:t>矩阵和一个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dirty="0"/>
                  <a:t> </a:t>
                </a:r>
                <a:r>
                  <a:rPr lang="zh-CN" altLang="en-US" sz="2800" dirty="0">
                    <a:ea typeface="微软雅黑" panose="020B0503020204020204" pitchFamily="34" charset="-122"/>
                  </a:rPr>
                  <a:t>向量相乘，得到一个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dirty="0"/>
                  <a:t> </a:t>
                </a:r>
                <a:r>
                  <a:rPr lang="zh-CN" altLang="en-US" sz="2800" dirty="0">
                    <a:ea typeface="微软雅黑" panose="020B0503020204020204" pitchFamily="34" charset="-122"/>
                  </a:rPr>
                  <a:t>的向量</a:t>
                </a:r>
                <a:endParaRPr lang="en-US" altLang="zh-CN" sz="2800" b="1" dirty="0">
                  <a:ea typeface="微软雅黑" panose="020B0503020204020204" pitchFamily="34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𝑨𝒙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𝑚𝑛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800" b="1" dirty="0">
                  <a:ea typeface="微软雅黑" panose="020B0503020204020204" pitchFamily="34" charset="-122"/>
                </a:endParaRPr>
              </a:p>
              <a:p>
                <a:pPr algn="ctr"/>
                <a:endParaRPr lang="en-US" altLang="zh-CN" sz="2800" b="1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ctr"/>
                <a:endParaRPr lang="en-US" altLang="zh-CN" sz="2800" b="1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ctr"/>
                <a:endParaRPr lang="en-US" altLang="zh-CN" sz="2800" b="1" dirty="0">
                  <a:ea typeface="微软雅黑" panose="020B0503020204020204" pitchFamily="34" charset="-122"/>
                </a:endParaRPr>
              </a:p>
              <a:p>
                <a:endParaRPr lang="en-US" altLang="zh-CN" sz="28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29" y="2306893"/>
                <a:ext cx="11921941" cy="4045018"/>
              </a:xfrm>
              <a:prstGeom prst="rect">
                <a:avLst/>
              </a:prstGeom>
              <a:blipFill>
                <a:blip r:embed="rId2"/>
                <a:stretch>
                  <a:fillRect l="-1022" t="-16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48D7EE99-52F1-4945-B8C0-2947E604001A}"/>
                  </a:ext>
                </a:extLst>
              </p:cNvPr>
              <p:cNvSpPr txBox="1"/>
              <p:nvPr/>
            </p:nvSpPr>
            <p:spPr>
              <a:xfrm>
                <a:off x="2944623" y="5133797"/>
                <a:ext cx="10549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48D7EE99-52F1-4945-B8C0-2947E6040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4623" y="5133797"/>
                <a:ext cx="105496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AD0315C4-D748-449E-AC9C-9C29C29FDF64}"/>
                  </a:ext>
                </a:extLst>
              </p:cNvPr>
              <p:cNvSpPr txBox="1"/>
              <p:nvPr/>
            </p:nvSpPr>
            <p:spPr>
              <a:xfrm>
                <a:off x="5239120" y="5056576"/>
                <a:ext cx="9615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AD0315C4-D748-449E-AC9C-9C29C29FD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120" y="5056576"/>
                <a:ext cx="96154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BAD691B7-1267-44E9-8873-F2EBE532FCFB}"/>
                  </a:ext>
                </a:extLst>
              </p:cNvPr>
              <p:cNvSpPr txBox="1"/>
              <p:nvPr/>
            </p:nvSpPr>
            <p:spPr>
              <a:xfrm>
                <a:off x="8317438" y="5133797"/>
                <a:ext cx="10432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BAD691B7-1267-44E9-8873-F2EBE532F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438" y="5133797"/>
                <a:ext cx="104329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4928C41A-EA49-4F52-B80A-A37FFB805385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47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9FA6671D-8294-4F1F-8E2C-0BAEA9AEE912}"/>
              </a:ext>
            </a:extLst>
          </p:cNvPr>
          <p:cNvSpPr/>
          <p:nvPr/>
        </p:nvSpPr>
        <p:spPr>
          <a:xfrm>
            <a:off x="1877402" y="2900178"/>
            <a:ext cx="3361718" cy="462454"/>
          </a:xfrm>
          <a:prstGeom prst="roundRect">
            <a:avLst/>
          </a:prstGeom>
          <a:solidFill>
            <a:srgbClr val="FFF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1D414AA6-ED6B-407F-971C-24E9DA5B5333}"/>
              </a:ext>
            </a:extLst>
          </p:cNvPr>
          <p:cNvSpPr/>
          <p:nvPr/>
        </p:nvSpPr>
        <p:spPr>
          <a:xfrm>
            <a:off x="6827943" y="2923555"/>
            <a:ext cx="4341501" cy="462454"/>
          </a:xfrm>
          <a:prstGeom prst="roundRect">
            <a:avLst/>
          </a:prstGeom>
          <a:solidFill>
            <a:srgbClr val="FFF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343E6811-A8E7-4622-949F-1148C01FAA96}"/>
              </a:ext>
            </a:extLst>
          </p:cNvPr>
          <p:cNvSpPr/>
          <p:nvPr/>
        </p:nvSpPr>
        <p:spPr>
          <a:xfrm>
            <a:off x="5540196" y="3001233"/>
            <a:ext cx="440396" cy="1582479"/>
          </a:xfrm>
          <a:prstGeom prst="roundRect">
            <a:avLst/>
          </a:prstGeom>
          <a:solidFill>
            <a:srgbClr val="FFF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AC5944D-2AEA-4904-903F-297FD3F2C23F}"/>
              </a:ext>
            </a:extLst>
          </p:cNvPr>
          <p:cNvGrpSpPr/>
          <p:nvPr/>
        </p:nvGrpSpPr>
        <p:grpSpPr>
          <a:xfrm>
            <a:off x="5305687" y="4404499"/>
            <a:ext cx="828413" cy="544166"/>
            <a:chOff x="6656439" y="5500880"/>
            <a:chExt cx="4562167" cy="1064964"/>
          </a:xfrm>
        </p:grpSpPr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26205D54-CF13-4042-927A-77A7BAE7F404}"/>
                </a:ext>
              </a:extLst>
            </p:cNvPr>
            <p:cNvSpPr/>
            <p:nvPr/>
          </p:nvSpPr>
          <p:spPr>
            <a:xfrm rot="16200000">
              <a:off x="8558772" y="4124370"/>
              <a:ext cx="853774" cy="4029173"/>
            </a:xfrm>
            <a:custGeom>
              <a:avLst/>
              <a:gdLst>
                <a:gd name="connsiteX0" fmla="*/ 152394 w 226143"/>
                <a:gd name="connsiteY0" fmla="*/ 0 h 914400"/>
                <a:gd name="connsiteX1" fmla="*/ 226143 w 226143"/>
                <a:gd name="connsiteY1" fmla="*/ 0 h 914400"/>
                <a:gd name="connsiteX2" fmla="*/ 226143 w 226143"/>
                <a:gd name="connsiteY2" fmla="*/ 914400 h 914400"/>
                <a:gd name="connsiteX3" fmla="*/ 152394 w 226143"/>
                <a:gd name="connsiteY3" fmla="*/ 914400 h 914400"/>
                <a:gd name="connsiteX4" fmla="*/ 76197 w 226143"/>
                <a:gd name="connsiteY4" fmla="*/ 838203 h 914400"/>
                <a:gd name="connsiteX5" fmla="*/ 76197 w 226143"/>
                <a:gd name="connsiteY5" fmla="*/ 533397 h 914400"/>
                <a:gd name="connsiteX6" fmla="*/ 0 w 226143"/>
                <a:gd name="connsiteY6" fmla="*/ 457200 h 914400"/>
                <a:gd name="connsiteX7" fmla="*/ 76197 w 226143"/>
                <a:gd name="connsiteY7" fmla="*/ 381003 h 914400"/>
                <a:gd name="connsiteX8" fmla="*/ 76197 w 226143"/>
                <a:gd name="connsiteY8" fmla="*/ 76197 h 914400"/>
                <a:gd name="connsiteX9" fmla="*/ 152394 w 226143"/>
                <a:gd name="connsiteY9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143" h="914400">
                  <a:moveTo>
                    <a:pt x="152394" y="0"/>
                  </a:moveTo>
                  <a:lnTo>
                    <a:pt x="226143" y="0"/>
                  </a:lnTo>
                  <a:lnTo>
                    <a:pt x="226143" y="914400"/>
                  </a:lnTo>
                  <a:lnTo>
                    <a:pt x="152394" y="914400"/>
                  </a:lnTo>
                  <a:cubicBezTo>
                    <a:pt x="110312" y="914400"/>
                    <a:pt x="76197" y="880285"/>
                    <a:pt x="76197" y="838203"/>
                  </a:cubicBezTo>
                  <a:lnTo>
                    <a:pt x="76197" y="533397"/>
                  </a:lnTo>
                  <a:cubicBezTo>
                    <a:pt x="76197" y="491315"/>
                    <a:pt x="42082" y="457200"/>
                    <a:pt x="0" y="457200"/>
                  </a:cubicBezTo>
                  <a:cubicBezTo>
                    <a:pt x="42082" y="457200"/>
                    <a:pt x="76197" y="423085"/>
                    <a:pt x="76197" y="381003"/>
                  </a:cubicBezTo>
                  <a:lnTo>
                    <a:pt x="76197" y="76197"/>
                  </a:lnTo>
                  <a:cubicBezTo>
                    <a:pt x="76197" y="34115"/>
                    <a:pt x="110312" y="0"/>
                    <a:pt x="152394" y="0"/>
                  </a:cubicBez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CAA68A55-0B4C-404F-A940-B7081F5098C6}"/>
                </a:ext>
              </a:extLst>
            </p:cNvPr>
            <p:cNvSpPr/>
            <p:nvPr/>
          </p:nvSpPr>
          <p:spPr>
            <a:xfrm>
              <a:off x="6656439" y="5500880"/>
              <a:ext cx="4562167" cy="4223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56FCE224-DA02-459C-AB84-270D1482FD89}"/>
              </a:ext>
            </a:extLst>
          </p:cNvPr>
          <p:cNvGrpSpPr/>
          <p:nvPr/>
        </p:nvGrpSpPr>
        <p:grpSpPr>
          <a:xfrm>
            <a:off x="5990144" y="4329402"/>
            <a:ext cx="5580135" cy="686154"/>
            <a:chOff x="6656439" y="5500880"/>
            <a:chExt cx="4562167" cy="1064964"/>
          </a:xfrm>
        </p:grpSpPr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1833DB00-D046-4C82-B796-E992EA324F10}"/>
                </a:ext>
              </a:extLst>
            </p:cNvPr>
            <p:cNvSpPr/>
            <p:nvPr/>
          </p:nvSpPr>
          <p:spPr>
            <a:xfrm rot="16200000">
              <a:off x="8558772" y="4124370"/>
              <a:ext cx="853774" cy="4029173"/>
            </a:xfrm>
            <a:custGeom>
              <a:avLst/>
              <a:gdLst>
                <a:gd name="connsiteX0" fmla="*/ 152394 w 226143"/>
                <a:gd name="connsiteY0" fmla="*/ 0 h 914400"/>
                <a:gd name="connsiteX1" fmla="*/ 226143 w 226143"/>
                <a:gd name="connsiteY1" fmla="*/ 0 h 914400"/>
                <a:gd name="connsiteX2" fmla="*/ 226143 w 226143"/>
                <a:gd name="connsiteY2" fmla="*/ 914400 h 914400"/>
                <a:gd name="connsiteX3" fmla="*/ 152394 w 226143"/>
                <a:gd name="connsiteY3" fmla="*/ 914400 h 914400"/>
                <a:gd name="connsiteX4" fmla="*/ 76197 w 226143"/>
                <a:gd name="connsiteY4" fmla="*/ 838203 h 914400"/>
                <a:gd name="connsiteX5" fmla="*/ 76197 w 226143"/>
                <a:gd name="connsiteY5" fmla="*/ 533397 h 914400"/>
                <a:gd name="connsiteX6" fmla="*/ 0 w 226143"/>
                <a:gd name="connsiteY6" fmla="*/ 457200 h 914400"/>
                <a:gd name="connsiteX7" fmla="*/ 76197 w 226143"/>
                <a:gd name="connsiteY7" fmla="*/ 381003 h 914400"/>
                <a:gd name="connsiteX8" fmla="*/ 76197 w 226143"/>
                <a:gd name="connsiteY8" fmla="*/ 76197 h 914400"/>
                <a:gd name="connsiteX9" fmla="*/ 152394 w 226143"/>
                <a:gd name="connsiteY9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143" h="914400">
                  <a:moveTo>
                    <a:pt x="152394" y="0"/>
                  </a:moveTo>
                  <a:lnTo>
                    <a:pt x="226143" y="0"/>
                  </a:lnTo>
                  <a:lnTo>
                    <a:pt x="226143" y="914400"/>
                  </a:lnTo>
                  <a:lnTo>
                    <a:pt x="152394" y="914400"/>
                  </a:lnTo>
                  <a:cubicBezTo>
                    <a:pt x="110312" y="914400"/>
                    <a:pt x="76197" y="880285"/>
                    <a:pt x="76197" y="838203"/>
                  </a:cubicBezTo>
                  <a:lnTo>
                    <a:pt x="76197" y="533397"/>
                  </a:lnTo>
                  <a:cubicBezTo>
                    <a:pt x="76197" y="491315"/>
                    <a:pt x="42082" y="457200"/>
                    <a:pt x="0" y="457200"/>
                  </a:cubicBezTo>
                  <a:cubicBezTo>
                    <a:pt x="42082" y="457200"/>
                    <a:pt x="76197" y="423085"/>
                    <a:pt x="76197" y="381003"/>
                  </a:cubicBezTo>
                  <a:lnTo>
                    <a:pt x="76197" y="76197"/>
                  </a:lnTo>
                  <a:cubicBezTo>
                    <a:pt x="76197" y="34115"/>
                    <a:pt x="110312" y="0"/>
                    <a:pt x="152394" y="0"/>
                  </a:cubicBez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36567BDD-BF43-4854-BF78-AB33851F86E4}"/>
                </a:ext>
              </a:extLst>
            </p:cNvPr>
            <p:cNvSpPr/>
            <p:nvPr/>
          </p:nvSpPr>
          <p:spPr>
            <a:xfrm>
              <a:off x="6656439" y="5500880"/>
              <a:ext cx="4562167" cy="4223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6D22791-4154-48FE-92C0-5E1B8A780022}"/>
              </a:ext>
            </a:extLst>
          </p:cNvPr>
          <p:cNvGrpSpPr/>
          <p:nvPr/>
        </p:nvGrpSpPr>
        <p:grpSpPr>
          <a:xfrm>
            <a:off x="1363135" y="4311575"/>
            <a:ext cx="4130777" cy="686154"/>
            <a:chOff x="6656439" y="5500880"/>
            <a:chExt cx="4562167" cy="1064964"/>
          </a:xfrm>
        </p:grpSpPr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3A9117E6-E893-40F1-A782-EA498A164B46}"/>
                </a:ext>
              </a:extLst>
            </p:cNvPr>
            <p:cNvSpPr/>
            <p:nvPr/>
          </p:nvSpPr>
          <p:spPr>
            <a:xfrm rot="16200000">
              <a:off x="8558772" y="4124370"/>
              <a:ext cx="853774" cy="4029173"/>
            </a:xfrm>
            <a:custGeom>
              <a:avLst/>
              <a:gdLst>
                <a:gd name="connsiteX0" fmla="*/ 152394 w 226143"/>
                <a:gd name="connsiteY0" fmla="*/ 0 h 914400"/>
                <a:gd name="connsiteX1" fmla="*/ 226143 w 226143"/>
                <a:gd name="connsiteY1" fmla="*/ 0 h 914400"/>
                <a:gd name="connsiteX2" fmla="*/ 226143 w 226143"/>
                <a:gd name="connsiteY2" fmla="*/ 914400 h 914400"/>
                <a:gd name="connsiteX3" fmla="*/ 152394 w 226143"/>
                <a:gd name="connsiteY3" fmla="*/ 914400 h 914400"/>
                <a:gd name="connsiteX4" fmla="*/ 76197 w 226143"/>
                <a:gd name="connsiteY4" fmla="*/ 838203 h 914400"/>
                <a:gd name="connsiteX5" fmla="*/ 76197 w 226143"/>
                <a:gd name="connsiteY5" fmla="*/ 533397 h 914400"/>
                <a:gd name="connsiteX6" fmla="*/ 0 w 226143"/>
                <a:gd name="connsiteY6" fmla="*/ 457200 h 914400"/>
                <a:gd name="connsiteX7" fmla="*/ 76197 w 226143"/>
                <a:gd name="connsiteY7" fmla="*/ 381003 h 914400"/>
                <a:gd name="connsiteX8" fmla="*/ 76197 w 226143"/>
                <a:gd name="connsiteY8" fmla="*/ 76197 h 914400"/>
                <a:gd name="connsiteX9" fmla="*/ 152394 w 226143"/>
                <a:gd name="connsiteY9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143" h="914400">
                  <a:moveTo>
                    <a:pt x="152394" y="0"/>
                  </a:moveTo>
                  <a:lnTo>
                    <a:pt x="226143" y="0"/>
                  </a:lnTo>
                  <a:lnTo>
                    <a:pt x="226143" y="914400"/>
                  </a:lnTo>
                  <a:lnTo>
                    <a:pt x="152394" y="914400"/>
                  </a:lnTo>
                  <a:cubicBezTo>
                    <a:pt x="110312" y="914400"/>
                    <a:pt x="76197" y="880285"/>
                    <a:pt x="76197" y="838203"/>
                  </a:cubicBezTo>
                  <a:lnTo>
                    <a:pt x="76197" y="533397"/>
                  </a:lnTo>
                  <a:cubicBezTo>
                    <a:pt x="76197" y="491315"/>
                    <a:pt x="42082" y="457200"/>
                    <a:pt x="0" y="457200"/>
                  </a:cubicBezTo>
                  <a:cubicBezTo>
                    <a:pt x="42082" y="457200"/>
                    <a:pt x="76197" y="423085"/>
                    <a:pt x="76197" y="381003"/>
                  </a:cubicBezTo>
                  <a:lnTo>
                    <a:pt x="76197" y="76197"/>
                  </a:lnTo>
                  <a:cubicBezTo>
                    <a:pt x="76197" y="34115"/>
                    <a:pt x="110312" y="0"/>
                    <a:pt x="152394" y="0"/>
                  </a:cubicBez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AFF63F3-67F7-4FE2-92A9-F71B0DB098C3}"/>
                </a:ext>
              </a:extLst>
            </p:cNvPr>
            <p:cNvSpPr/>
            <p:nvPr/>
          </p:nvSpPr>
          <p:spPr>
            <a:xfrm>
              <a:off x="6656439" y="5500880"/>
              <a:ext cx="4562167" cy="4223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307975" y="41814"/>
            <a:ext cx="761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ea typeface="微软雅黑" panose="020B0503020204020204" pitchFamily="34" charset="-122"/>
              </a:rPr>
              <a:t>向量与矩阵</a:t>
            </a:r>
            <a:endParaRPr lang="en-US" altLang="zh-CN" sz="3600" b="1" dirty="0">
              <a:solidFill>
                <a:srgbClr val="0A05DF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73129" y="2289066"/>
                <a:ext cx="11921941" cy="40450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sz="2800" dirty="0">
                    <a:ea typeface="微软雅黑" panose="020B0503020204020204" pitchFamily="34" charset="-122"/>
                  </a:rPr>
                  <a:t>一个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800" dirty="0">
                    <a:ea typeface="微软雅黑" panose="020B0503020204020204" pitchFamily="34" charset="-122"/>
                  </a:rPr>
                  <a:t>矩阵和一个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dirty="0"/>
                  <a:t> </a:t>
                </a:r>
                <a:r>
                  <a:rPr lang="zh-CN" altLang="en-US" sz="2800" dirty="0">
                    <a:ea typeface="微软雅黑" panose="020B0503020204020204" pitchFamily="34" charset="-122"/>
                  </a:rPr>
                  <a:t>向量相乘，得到一个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dirty="0"/>
                  <a:t> </a:t>
                </a:r>
                <a:r>
                  <a:rPr lang="zh-CN" altLang="en-US" sz="2800" dirty="0">
                    <a:ea typeface="微软雅黑" panose="020B0503020204020204" pitchFamily="34" charset="-122"/>
                  </a:rPr>
                  <a:t>的向量</a:t>
                </a:r>
                <a:endParaRPr lang="en-US" altLang="zh-CN" sz="2800" b="1" dirty="0">
                  <a:ea typeface="微软雅黑" panose="020B0503020204020204" pitchFamily="34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𝑨𝒙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𝑚𝑛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800" b="1" dirty="0">
                  <a:ea typeface="微软雅黑" panose="020B0503020204020204" pitchFamily="34" charset="-122"/>
                </a:endParaRPr>
              </a:p>
              <a:p>
                <a:pPr algn="ctr"/>
                <a:endParaRPr lang="en-US" altLang="zh-CN" sz="2800" b="1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ctr"/>
                <a:endParaRPr lang="en-US" altLang="zh-CN" sz="2800" b="1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ctr"/>
                <a:endParaRPr lang="en-US" altLang="zh-CN" sz="2800" b="1" dirty="0">
                  <a:ea typeface="微软雅黑" panose="020B0503020204020204" pitchFamily="34" charset="-122"/>
                </a:endParaRPr>
              </a:p>
              <a:p>
                <a:endParaRPr lang="en-US" altLang="zh-CN" sz="28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29" y="2289066"/>
                <a:ext cx="11921941" cy="4045018"/>
              </a:xfrm>
              <a:prstGeom prst="rect">
                <a:avLst/>
              </a:prstGeom>
              <a:blipFill>
                <a:blip r:embed="rId2"/>
                <a:stretch>
                  <a:fillRect l="-1022" t="-18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48D7EE99-52F1-4945-B8C0-2947E604001A}"/>
                  </a:ext>
                </a:extLst>
              </p:cNvPr>
              <p:cNvSpPr txBox="1"/>
              <p:nvPr/>
            </p:nvSpPr>
            <p:spPr>
              <a:xfrm>
                <a:off x="2944623" y="5133797"/>
                <a:ext cx="10549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48D7EE99-52F1-4945-B8C0-2947E6040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4623" y="5133797"/>
                <a:ext cx="105496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AD0315C4-D748-449E-AC9C-9C29C29FDF64}"/>
                  </a:ext>
                </a:extLst>
              </p:cNvPr>
              <p:cNvSpPr txBox="1"/>
              <p:nvPr/>
            </p:nvSpPr>
            <p:spPr>
              <a:xfrm>
                <a:off x="5239120" y="5056576"/>
                <a:ext cx="9615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AD0315C4-D748-449E-AC9C-9C29C29FD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120" y="5056576"/>
                <a:ext cx="96154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BAD691B7-1267-44E9-8873-F2EBE532FCFB}"/>
                  </a:ext>
                </a:extLst>
              </p:cNvPr>
              <p:cNvSpPr txBox="1"/>
              <p:nvPr/>
            </p:nvSpPr>
            <p:spPr>
              <a:xfrm>
                <a:off x="8317438" y="5133797"/>
                <a:ext cx="10432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BAD691B7-1267-44E9-8873-F2EBE532F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438" y="5133797"/>
                <a:ext cx="104329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533D5EBC-C5AA-42C7-922D-E63F3C843B4C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2923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553994B5-CE65-4C37-B90E-168C90685909}"/>
              </a:ext>
            </a:extLst>
          </p:cNvPr>
          <p:cNvGrpSpPr/>
          <p:nvPr/>
        </p:nvGrpSpPr>
        <p:grpSpPr>
          <a:xfrm>
            <a:off x="6416730" y="3622636"/>
            <a:ext cx="4562167" cy="686154"/>
            <a:chOff x="6656439" y="5500880"/>
            <a:chExt cx="4562167" cy="1064964"/>
          </a:xfrm>
        </p:grpSpPr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D6445E92-8585-4787-A280-29F07CC86727}"/>
                </a:ext>
              </a:extLst>
            </p:cNvPr>
            <p:cNvSpPr/>
            <p:nvPr/>
          </p:nvSpPr>
          <p:spPr>
            <a:xfrm rot="16200000">
              <a:off x="8558772" y="4124370"/>
              <a:ext cx="853774" cy="4029173"/>
            </a:xfrm>
            <a:custGeom>
              <a:avLst/>
              <a:gdLst>
                <a:gd name="connsiteX0" fmla="*/ 152394 w 226143"/>
                <a:gd name="connsiteY0" fmla="*/ 0 h 914400"/>
                <a:gd name="connsiteX1" fmla="*/ 226143 w 226143"/>
                <a:gd name="connsiteY1" fmla="*/ 0 h 914400"/>
                <a:gd name="connsiteX2" fmla="*/ 226143 w 226143"/>
                <a:gd name="connsiteY2" fmla="*/ 914400 h 914400"/>
                <a:gd name="connsiteX3" fmla="*/ 152394 w 226143"/>
                <a:gd name="connsiteY3" fmla="*/ 914400 h 914400"/>
                <a:gd name="connsiteX4" fmla="*/ 76197 w 226143"/>
                <a:gd name="connsiteY4" fmla="*/ 838203 h 914400"/>
                <a:gd name="connsiteX5" fmla="*/ 76197 w 226143"/>
                <a:gd name="connsiteY5" fmla="*/ 533397 h 914400"/>
                <a:gd name="connsiteX6" fmla="*/ 0 w 226143"/>
                <a:gd name="connsiteY6" fmla="*/ 457200 h 914400"/>
                <a:gd name="connsiteX7" fmla="*/ 76197 w 226143"/>
                <a:gd name="connsiteY7" fmla="*/ 381003 h 914400"/>
                <a:gd name="connsiteX8" fmla="*/ 76197 w 226143"/>
                <a:gd name="connsiteY8" fmla="*/ 76197 h 914400"/>
                <a:gd name="connsiteX9" fmla="*/ 152394 w 226143"/>
                <a:gd name="connsiteY9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143" h="914400">
                  <a:moveTo>
                    <a:pt x="152394" y="0"/>
                  </a:moveTo>
                  <a:lnTo>
                    <a:pt x="226143" y="0"/>
                  </a:lnTo>
                  <a:lnTo>
                    <a:pt x="226143" y="914400"/>
                  </a:lnTo>
                  <a:lnTo>
                    <a:pt x="152394" y="914400"/>
                  </a:lnTo>
                  <a:cubicBezTo>
                    <a:pt x="110312" y="914400"/>
                    <a:pt x="76197" y="880285"/>
                    <a:pt x="76197" y="838203"/>
                  </a:cubicBezTo>
                  <a:lnTo>
                    <a:pt x="76197" y="533397"/>
                  </a:lnTo>
                  <a:cubicBezTo>
                    <a:pt x="76197" y="491315"/>
                    <a:pt x="42082" y="457200"/>
                    <a:pt x="0" y="457200"/>
                  </a:cubicBezTo>
                  <a:cubicBezTo>
                    <a:pt x="42082" y="457200"/>
                    <a:pt x="76197" y="423085"/>
                    <a:pt x="76197" y="381003"/>
                  </a:cubicBezTo>
                  <a:lnTo>
                    <a:pt x="76197" y="76197"/>
                  </a:lnTo>
                  <a:cubicBezTo>
                    <a:pt x="76197" y="34115"/>
                    <a:pt x="110312" y="0"/>
                    <a:pt x="152394" y="0"/>
                  </a:cubicBez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07FC129A-0BBD-4AFB-8F3F-2E39EFB67B1B}"/>
                </a:ext>
              </a:extLst>
            </p:cNvPr>
            <p:cNvSpPr/>
            <p:nvPr/>
          </p:nvSpPr>
          <p:spPr>
            <a:xfrm>
              <a:off x="6656439" y="5500880"/>
              <a:ext cx="4562167" cy="4223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307975" y="41814"/>
            <a:ext cx="761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ea typeface="微软雅黑" panose="020B0503020204020204" pitchFamily="34" charset="-122"/>
              </a:rPr>
              <a:t>向量与矩阵</a:t>
            </a:r>
            <a:endParaRPr lang="en-US" altLang="zh-CN" sz="3600" b="1" dirty="0">
              <a:solidFill>
                <a:srgbClr val="0A05DF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73129" y="1773139"/>
                <a:ext cx="11921941" cy="34802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zh-CN" altLang="en-US" sz="2800" dirty="0">
                    <a:ea typeface="微软雅黑" panose="020B0503020204020204" pitchFamily="34" charset="-122"/>
                  </a:rPr>
                  <a:t>一个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800" dirty="0">
                    <a:ea typeface="微软雅黑" panose="020B0503020204020204" pitchFamily="34" charset="-122"/>
                  </a:rPr>
                  <a:t>矩阵和一个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dirty="0"/>
                  <a:t> </a:t>
                </a:r>
                <a:r>
                  <a:rPr lang="zh-CN" altLang="en-US" sz="2800" dirty="0">
                    <a:ea typeface="微软雅黑" panose="020B0503020204020204" pitchFamily="34" charset="-122"/>
                  </a:rPr>
                  <a:t>向量相乘，得到一个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dirty="0"/>
                  <a:t> </a:t>
                </a:r>
                <a:r>
                  <a:rPr lang="zh-CN" altLang="en-US" sz="2800" dirty="0">
                    <a:ea typeface="微软雅黑" panose="020B0503020204020204" pitchFamily="34" charset="-122"/>
                  </a:rPr>
                  <a:t>的向量</a:t>
                </a:r>
                <a:endParaRPr lang="en-US" altLang="zh-CN" sz="2800" b="1" dirty="0">
                  <a:ea typeface="微软雅黑" panose="020B0503020204020204" pitchFamily="34" charset="-122"/>
                </a:endParaRPr>
              </a:p>
              <a:p>
                <a:pPr algn="ctr"/>
                <a:endParaRPr lang="en-US" altLang="zh-CN" sz="2800" b="1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𝑨𝒙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:1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:</m:t>
                                    </m:r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:</m:t>
                                    </m:r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:1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CN" sz="2800" b="1" dirty="0">
                  <a:ea typeface="微软雅黑" panose="020B0503020204020204" pitchFamily="34" charset="-122"/>
                </a:endParaRPr>
              </a:p>
              <a:p>
                <a:endParaRPr lang="en-US" altLang="zh-CN" sz="2800" dirty="0">
                  <a:ea typeface="微软雅黑" panose="020B0503020204020204" pitchFamily="34" charset="-122"/>
                </a:endParaRPr>
              </a:p>
              <a:p>
                <a:r>
                  <a:rPr lang="en-US" altLang="zh-CN" sz="2800" dirty="0">
                    <a:ea typeface="微软雅黑" panose="020B0503020204020204" pitchFamily="34" charset="-122"/>
                  </a:rPr>
                  <a:t>, </a:t>
                </a:r>
                <a:r>
                  <a:rPr lang="zh-CN" altLang="en-US" sz="2800" dirty="0">
                    <a:ea typeface="微软雅黑" panose="020B0503020204020204" pitchFamily="34" charset="-122"/>
                  </a:rPr>
                  <a:t>其中</a:t>
                </a:r>
                <a:r>
                  <a:rPr lang="en-US" altLang="zh-CN" sz="28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800" dirty="0">
                    <a:ea typeface="微软雅黑" panose="020B0503020204020204" pitchFamily="34" charset="-122"/>
                  </a:rPr>
                  <a:t> </a:t>
                </a:r>
                <a:r>
                  <a:rPr lang="zh-CN" altLang="en-US" sz="2800" dirty="0">
                    <a:ea typeface="微软雅黑" panose="020B0503020204020204" pitchFamily="34" charset="-122"/>
                  </a:rPr>
                  <a:t>是矩阵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sz="2800" dirty="0">
                    <a:ea typeface="微软雅黑" panose="020B0503020204020204" pitchFamily="34" charset="-122"/>
                  </a:rPr>
                  <a:t>的第</a:t>
                </a:r>
                <a:r>
                  <a:rPr lang="en-US" altLang="zh-CN" sz="2800" i="1" dirty="0" err="1">
                    <a:ea typeface="微软雅黑" panose="020B0503020204020204" pitchFamily="34" charset="-122"/>
                  </a:rPr>
                  <a:t>i</a:t>
                </a:r>
                <a:r>
                  <a:rPr lang="zh-CN" altLang="en-US" sz="2800" dirty="0">
                    <a:ea typeface="微软雅黑" panose="020B0503020204020204" pitchFamily="34" charset="-122"/>
                  </a:rPr>
                  <a:t>列。</a:t>
                </a:r>
                <a:endParaRPr lang="en-US" altLang="zh-CN" sz="28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29" y="1773139"/>
                <a:ext cx="11921941" cy="3480248"/>
              </a:xfrm>
              <a:prstGeom prst="rect">
                <a:avLst/>
              </a:prstGeom>
              <a:blipFill>
                <a:blip r:embed="rId2"/>
                <a:stretch>
                  <a:fillRect l="-1022" t="-2102" b="-40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68FB25EF-FB4A-45BB-86DE-56D8C4CD9E97}"/>
              </a:ext>
            </a:extLst>
          </p:cNvPr>
          <p:cNvSpPr/>
          <p:nvPr/>
        </p:nvSpPr>
        <p:spPr>
          <a:xfrm>
            <a:off x="6949724" y="4617634"/>
            <a:ext cx="4029173" cy="550086"/>
          </a:xfrm>
          <a:prstGeom prst="roundRect">
            <a:avLst/>
          </a:prstGeom>
          <a:solidFill>
            <a:srgbClr val="FFF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所有列的加权线性组合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EEBCAFE-512E-4FA2-8B7C-E25F4779C14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0473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071716" y="2238207"/>
                <a:ext cx="10048568" cy="24861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5+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32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altLang="zh-CN" sz="32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+6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18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32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716" y="2238207"/>
                <a:ext cx="10048568" cy="24861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6B9B0B6D-6D34-43A7-9E34-550373F49830}"/>
              </a:ext>
            </a:extLst>
          </p:cNvPr>
          <p:cNvSpPr txBox="1"/>
          <p:nvPr/>
        </p:nvSpPr>
        <p:spPr>
          <a:xfrm>
            <a:off x="307975" y="41814"/>
            <a:ext cx="761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ea typeface="微软雅黑" panose="020B0503020204020204" pitchFamily="34" charset="-122"/>
              </a:rPr>
              <a:t>向量与矩阵</a:t>
            </a:r>
            <a:endParaRPr lang="en-US" altLang="zh-CN" sz="3600" b="1" dirty="0">
              <a:solidFill>
                <a:srgbClr val="0A05DF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07965D4-9A14-4086-9B47-6E6C6642AA3E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3929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D67B969B-748D-46AF-A639-577DE561CEDE}"/>
              </a:ext>
            </a:extLst>
          </p:cNvPr>
          <p:cNvSpPr/>
          <p:nvPr/>
        </p:nvSpPr>
        <p:spPr>
          <a:xfrm>
            <a:off x="8947355" y="4000040"/>
            <a:ext cx="916451" cy="599755"/>
          </a:xfrm>
          <a:prstGeom prst="roundRect">
            <a:avLst/>
          </a:prstGeom>
          <a:solidFill>
            <a:srgbClr val="FFFF94"/>
          </a:solidFill>
          <a:ln>
            <a:solidFill>
              <a:srgbClr val="FFF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07975" y="41814"/>
            <a:ext cx="761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ea typeface="微软雅黑" panose="020B0503020204020204" pitchFamily="34" charset="-122"/>
              </a:rPr>
              <a:t>向量与矩阵</a:t>
            </a:r>
            <a:endParaRPr lang="en-US" altLang="zh-CN" sz="3600" b="1" dirty="0">
              <a:solidFill>
                <a:srgbClr val="0A05DF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08155" y="988867"/>
                <a:ext cx="12191999" cy="49132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800" dirty="0">
                    <a:ea typeface="微软雅黑" panose="020B0503020204020204" pitchFamily="34" charset="-122"/>
                  </a:rPr>
                  <a:t>一个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 </a:t>
                </a:r>
                <a:r>
                  <a:rPr lang="zh-CN" altLang="en-US" sz="2800" dirty="0">
                    <a:ea typeface="微软雅黑" panose="020B0503020204020204" pitchFamily="34" charset="-122"/>
                  </a:rPr>
                  <a:t>矩阵和一个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800" dirty="0">
                    <a:ea typeface="微软雅黑" panose="020B0503020204020204" pitchFamily="34" charset="-122"/>
                  </a:rPr>
                  <a:t>矩阵相乘得到一个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800" dirty="0">
                    <a:ea typeface="微软雅黑" panose="020B0503020204020204" pitchFamily="34" charset="-122"/>
                  </a:rPr>
                  <a:t>矩阵</a:t>
                </a:r>
                <a:endParaRPr lang="en-US" sz="2800" dirty="0"/>
              </a:p>
              <a:p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𝑨𝑩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𝑚𝑛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  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:1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altLang="zh-CN" sz="2400" b="0" i="0">
                                        <a:latin typeface="Cambria Math" panose="02040503050406030204" pitchFamily="18" charset="0"/>
                                      </a:rPr>
                                      <m:t>:</m:t>
                                    </m:r>
                                    <m: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altLang="zh-CN" sz="2400" b="0" i="0">
                                        <a:latin typeface="Cambria Math" panose="02040503050406030204" pitchFamily="18" charset="0"/>
                                      </a:rPr>
                                      <m:t>: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800" b="1" dirty="0">
                  <a:ea typeface="微软雅黑" panose="020B0503020204020204" pitchFamily="34" charset="-122"/>
                </a:endParaRPr>
              </a:p>
              <a:p>
                <a:pPr algn="ctr"/>
                <a:endParaRPr lang="en-US" altLang="zh-CN" sz="2800" b="1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:1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: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: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800" b="1" dirty="0">
                  <a:ea typeface="微软雅黑" panose="020B0503020204020204" pitchFamily="34" charset="-122"/>
                </a:endParaRPr>
              </a:p>
              <a:p>
                <a:endParaRPr lang="en-US" altLang="zh-CN" sz="2800" dirty="0">
                  <a:ea typeface="微软雅黑" panose="020B0503020204020204" pitchFamily="34" charset="-122"/>
                </a:endParaRPr>
              </a:p>
              <a:p>
                <a:r>
                  <a:rPr lang="zh-CN" altLang="en-US" sz="2800" dirty="0">
                    <a:ea typeface="微软雅黑" panose="020B0503020204020204" pitchFamily="34" charset="-122"/>
                  </a:rPr>
                  <a:t>，其中</a:t>
                </a:r>
                <a:r>
                  <a:rPr lang="en-US" altLang="zh-CN" sz="28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:</m:t>
                        </m:r>
                      </m:sub>
                    </m:sSub>
                  </m:oMath>
                </a14:m>
                <a:r>
                  <a:rPr lang="en-US" altLang="zh-CN" sz="2800" dirty="0">
                    <a:ea typeface="微软雅黑" panose="020B0503020204020204" pitchFamily="34" charset="-122"/>
                  </a:rPr>
                  <a:t> </a:t>
                </a:r>
                <a:r>
                  <a:rPr lang="zh-CN" altLang="en-US" sz="2800" dirty="0">
                    <a:ea typeface="微软雅黑" panose="020B0503020204020204" pitchFamily="34" charset="-122"/>
                  </a:rPr>
                  <a:t>是矩阵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sz="2800" dirty="0">
                    <a:ea typeface="微软雅黑" panose="020B0503020204020204" pitchFamily="34" charset="-122"/>
                  </a:rPr>
                  <a:t>的第</a:t>
                </a:r>
                <a:r>
                  <a:rPr lang="en-US" altLang="zh-CN" sz="2800" i="1" dirty="0" err="1">
                    <a:ea typeface="微软雅黑" panose="020B0503020204020204" pitchFamily="34" charset="-122"/>
                  </a:rPr>
                  <a:t>i</a:t>
                </a:r>
                <a:r>
                  <a:rPr lang="zh-CN" altLang="en-US" sz="2800" dirty="0">
                    <a:ea typeface="微软雅黑" panose="020B0503020204020204" pitchFamily="34" charset="-122"/>
                  </a:rPr>
                  <a:t>行。</a:t>
                </a:r>
                <a:endParaRPr lang="en-US" altLang="zh-CN" sz="28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55" y="988867"/>
                <a:ext cx="12191999" cy="4913268"/>
              </a:xfrm>
              <a:prstGeom prst="rect">
                <a:avLst/>
              </a:prstGeom>
              <a:blipFill>
                <a:blip r:embed="rId2"/>
                <a:stretch>
                  <a:fillRect l="-1050" t="-1365" b="-9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E782442-D000-43B5-BF63-F9061A722B13}"/>
              </a:ext>
            </a:extLst>
          </p:cNvPr>
          <p:cNvCxnSpPr>
            <a:cxnSpLocks/>
          </p:cNvCxnSpPr>
          <p:nvPr/>
        </p:nvCxnSpPr>
        <p:spPr>
          <a:xfrm flipV="1">
            <a:off x="8809703" y="1907458"/>
            <a:ext cx="481779" cy="476834"/>
          </a:xfrm>
          <a:prstGeom prst="straightConnector1">
            <a:avLst/>
          </a:prstGeom>
          <a:ln w="28575">
            <a:solidFill>
              <a:srgbClr val="FF0000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E077B0FC-A75D-47C4-A52D-B66C31BEBAB8}"/>
              </a:ext>
            </a:extLst>
          </p:cNvPr>
          <p:cNvSpPr/>
          <p:nvPr/>
        </p:nvSpPr>
        <p:spPr>
          <a:xfrm>
            <a:off x="9291482" y="1466498"/>
            <a:ext cx="2792363" cy="599754"/>
          </a:xfrm>
          <a:prstGeom prst="roundRect">
            <a:avLst/>
          </a:prstGeom>
          <a:solidFill>
            <a:srgbClr val="DE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矩阵右乘一个向量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F5AE962A-44DF-49C6-9BAF-4D3B63B497CF}"/>
              </a:ext>
            </a:extLst>
          </p:cNvPr>
          <p:cNvCxnSpPr>
            <a:cxnSpLocks/>
          </p:cNvCxnSpPr>
          <p:nvPr/>
        </p:nvCxnSpPr>
        <p:spPr>
          <a:xfrm>
            <a:off x="9405580" y="4623169"/>
            <a:ext cx="131710" cy="380636"/>
          </a:xfrm>
          <a:prstGeom prst="straightConnector1">
            <a:avLst/>
          </a:prstGeom>
          <a:ln w="28575">
            <a:solidFill>
              <a:srgbClr val="FF0000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A12D002E-D2F3-4899-80AF-8C79ED5D27F7}"/>
              </a:ext>
            </a:extLst>
          </p:cNvPr>
          <p:cNvSpPr/>
          <p:nvPr/>
        </p:nvSpPr>
        <p:spPr>
          <a:xfrm>
            <a:off x="7698658" y="5056040"/>
            <a:ext cx="4031226" cy="670077"/>
          </a:xfrm>
          <a:prstGeom prst="roundRect">
            <a:avLst/>
          </a:prstGeom>
          <a:solidFill>
            <a:srgbClr val="DE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一个列向量乘以一个行向量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DDE39A6-31B2-4042-B2C6-4ED90918FBEE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9225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07975" y="1641753"/>
                <a:ext cx="11228439" cy="42924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CN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CN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CN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5+3</m:t>
                                </m:r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CN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6+3</m:t>
                                </m:r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41</m:t>
                                </m:r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3200" dirty="0"/>
              </a:p>
              <a:p>
                <a:pPr>
                  <a:spcAft>
                    <a:spcPts val="600"/>
                  </a:spcAft>
                </a:pPr>
                <a:endParaRPr lang="en-US" altLang="zh-CN" sz="32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32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altLang="zh-CN" sz="3200" dirty="0"/>
                  <a:t>        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2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sz="32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32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altLang="zh-CN" sz="3200" dirty="0"/>
                  <a:t>        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41</m:t>
                              </m:r>
                            </m:e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48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32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75" y="1641753"/>
                <a:ext cx="11228439" cy="42924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365E160D-79D0-4B44-8E4E-A84EB8A748DF}"/>
              </a:ext>
            </a:extLst>
          </p:cNvPr>
          <p:cNvSpPr txBox="1"/>
          <p:nvPr/>
        </p:nvSpPr>
        <p:spPr>
          <a:xfrm>
            <a:off x="307975" y="41814"/>
            <a:ext cx="761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ea typeface="微软雅黑" panose="020B0503020204020204" pitchFamily="34" charset="-122"/>
              </a:rPr>
              <a:t>向量与矩阵</a:t>
            </a:r>
            <a:endParaRPr lang="en-US" altLang="zh-CN" sz="3600" b="1" dirty="0">
              <a:solidFill>
                <a:srgbClr val="0A05DF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035962F-91E1-42D2-A21C-CA349EA5744B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194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22966" y="46378"/>
            <a:ext cx="761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ea typeface="微软雅黑" panose="020B0503020204020204" pitchFamily="34" charset="-122"/>
              </a:rPr>
              <a:t>导数与微分</a:t>
            </a:r>
            <a:endParaRPr lang="en-US" altLang="zh-CN" sz="3600" b="1" dirty="0">
              <a:solidFill>
                <a:srgbClr val="0A05DF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15B1F92-48CE-426F-B072-61AD7F1B2ED6}"/>
              </a:ext>
            </a:extLst>
          </p:cNvPr>
          <p:cNvGrpSpPr/>
          <p:nvPr/>
        </p:nvGrpSpPr>
        <p:grpSpPr>
          <a:xfrm>
            <a:off x="6587846" y="3005653"/>
            <a:ext cx="5501374" cy="3329870"/>
            <a:chOff x="643328" y="1540298"/>
            <a:chExt cx="5501374" cy="3329870"/>
          </a:xfrm>
        </p:grpSpPr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8135D773-8BF8-4A59-A375-0EF40AE0D4D5}"/>
                </a:ext>
              </a:extLst>
            </p:cNvPr>
            <p:cNvGrpSpPr/>
            <p:nvPr/>
          </p:nvGrpSpPr>
          <p:grpSpPr>
            <a:xfrm>
              <a:off x="643328" y="1540298"/>
              <a:ext cx="5501374" cy="3329870"/>
              <a:chOff x="598174" y="2030419"/>
              <a:chExt cx="3669026" cy="2599532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E3437D73-53C1-4604-9567-BDFA3E336BC8}"/>
                  </a:ext>
                </a:extLst>
              </p:cNvPr>
              <p:cNvGrpSpPr/>
              <p:nvPr/>
            </p:nvGrpSpPr>
            <p:grpSpPr>
              <a:xfrm>
                <a:off x="598174" y="2030419"/>
                <a:ext cx="3669026" cy="2599532"/>
                <a:chOff x="598174" y="2030419"/>
                <a:chExt cx="3669026" cy="2599532"/>
              </a:xfrm>
            </p:grpSpPr>
            <p:cxnSp>
              <p:nvCxnSpPr>
                <p:cNvPr id="44" name="直接箭头连接符 43">
                  <a:extLst>
                    <a:ext uri="{FF2B5EF4-FFF2-40B4-BE49-F238E27FC236}">
                      <a16:creationId xmlns:a16="http://schemas.microsoft.com/office/drawing/2014/main" id="{16C5BD84-5BC1-4ED2-8501-69F5D129C5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8174" y="2032307"/>
                  <a:ext cx="0" cy="2309318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箭头连接符 44">
                  <a:extLst>
                    <a:ext uri="{FF2B5EF4-FFF2-40B4-BE49-F238E27FC236}">
                      <a16:creationId xmlns:a16="http://schemas.microsoft.com/office/drawing/2014/main" id="{2F179627-2A1E-4C59-A90B-2CCA4D159F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8174" y="4341624"/>
                  <a:ext cx="3669026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文本框 51">
                      <a:extLst>
                        <a:ext uri="{FF2B5EF4-FFF2-40B4-BE49-F238E27FC236}">
                          <a16:creationId xmlns:a16="http://schemas.microsoft.com/office/drawing/2014/main" id="{DBC393C6-906E-4CCD-906B-64DB275BE2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48511" y="4341624"/>
                      <a:ext cx="161219" cy="28832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zh-CN" altLang="en-US" sz="2400" dirty="0"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52" name="文本框 51">
                      <a:extLst>
                        <a:ext uri="{FF2B5EF4-FFF2-40B4-BE49-F238E27FC236}">
                          <a16:creationId xmlns:a16="http://schemas.microsoft.com/office/drawing/2014/main" id="{DBC393C6-906E-4CCD-906B-64DB275BE2E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48511" y="4341624"/>
                      <a:ext cx="161219" cy="288327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15000" r="-15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文本框 52">
                      <a:extLst>
                        <a:ext uri="{FF2B5EF4-FFF2-40B4-BE49-F238E27FC236}">
                          <a16:creationId xmlns:a16="http://schemas.microsoft.com/office/drawing/2014/main" id="{A20BC64E-A60B-4D3C-8F27-5B8D76A8B1B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1424" y="2030419"/>
                      <a:ext cx="163870" cy="28832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zh-CN" altLang="en-US" sz="2400" dirty="0"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53" name="文本框 52">
                      <a:extLst>
                        <a:ext uri="{FF2B5EF4-FFF2-40B4-BE49-F238E27FC236}">
                          <a16:creationId xmlns:a16="http://schemas.microsoft.com/office/drawing/2014/main" id="{A20BC64E-A60B-4D3C-8F27-5B8D76A8B1B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1424" y="2030419"/>
                      <a:ext cx="163870" cy="288327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30000" r="-30000" b="-2459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文本框 83">
                    <a:extLst>
                      <a:ext uri="{FF2B5EF4-FFF2-40B4-BE49-F238E27FC236}">
                        <a16:creationId xmlns:a16="http://schemas.microsoft.com/office/drawing/2014/main" id="{916E4F7F-8AF7-40F3-8FAE-C1A70BB14872}"/>
                      </a:ext>
                    </a:extLst>
                  </p:cNvPr>
                  <p:cNvSpPr txBox="1"/>
                  <p:nvPr/>
                </p:nvSpPr>
                <p:spPr>
                  <a:xfrm>
                    <a:off x="598174" y="4372401"/>
                    <a:ext cx="137828" cy="24027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zh-CN" altLang="en-US" sz="2000" dirty="0"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84" name="文本框 83">
                    <a:extLst>
                      <a:ext uri="{FF2B5EF4-FFF2-40B4-BE49-F238E27FC236}">
                        <a16:creationId xmlns:a16="http://schemas.microsoft.com/office/drawing/2014/main" id="{916E4F7F-8AF7-40F3-8FAE-C1A70BB148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174" y="4372401"/>
                    <a:ext cx="137828" cy="24027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7647" r="-1176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文本框 84">
                    <a:extLst>
                      <a:ext uri="{FF2B5EF4-FFF2-40B4-BE49-F238E27FC236}">
                        <a16:creationId xmlns:a16="http://schemas.microsoft.com/office/drawing/2014/main" id="{0D5B370A-68C5-44D9-81D7-14739EADEEDF}"/>
                      </a:ext>
                    </a:extLst>
                  </p:cNvPr>
                  <p:cNvSpPr txBox="1"/>
                  <p:nvPr/>
                </p:nvSpPr>
                <p:spPr>
                  <a:xfrm>
                    <a:off x="3690381" y="4379329"/>
                    <a:ext cx="134192" cy="24027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zh-CN" altLang="en-US" sz="2000" dirty="0"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85" name="文本框 84">
                    <a:extLst>
                      <a:ext uri="{FF2B5EF4-FFF2-40B4-BE49-F238E27FC236}">
                        <a16:creationId xmlns:a16="http://schemas.microsoft.com/office/drawing/2014/main" id="{0D5B370A-68C5-44D9-81D7-14739EADEE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90381" y="4379329"/>
                    <a:ext cx="134192" cy="24027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0303" r="-30303" b="-8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0EFAA0D2-5B23-4FAD-AD04-1101C843A5D0}"/>
                </a:ext>
              </a:extLst>
            </p:cNvPr>
            <p:cNvSpPr/>
            <p:nvPr/>
          </p:nvSpPr>
          <p:spPr>
            <a:xfrm>
              <a:off x="914400" y="1698171"/>
              <a:ext cx="3848519" cy="2572378"/>
            </a:xfrm>
            <a:custGeom>
              <a:avLst/>
              <a:gdLst>
                <a:gd name="connsiteX0" fmla="*/ 0 w 3848519"/>
                <a:gd name="connsiteY0" fmla="*/ 2572378 h 2572378"/>
                <a:gd name="connsiteX1" fmla="*/ 1135464 w 3848519"/>
                <a:gd name="connsiteY1" fmla="*/ 2220686 h 2572378"/>
                <a:gd name="connsiteX2" fmla="*/ 2542233 w 3848519"/>
                <a:gd name="connsiteY2" fmla="*/ 1597688 h 2572378"/>
                <a:gd name="connsiteX3" fmla="*/ 3376246 w 3848519"/>
                <a:gd name="connsiteY3" fmla="*/ 763675 h 2572378"/>
                <a:gd name="connsiteX4" fmla="*/ 3848519 w 3848519"/>
                <a:gd name="connsiteY4" fmla="*/ 0 h 257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8519" h="2572378">
                  <a:moveTo>
                    <a:pt x="0" y="2572378"/>
                  </a:moveTo>
                  <a:cubicBezTo>
                    <a:pt x="355879" y="2477756"/>
                    <a:pt x="711759" y="2383134"/>
                    <a:pt x="1135464" y="2220686"/>
                  </a:cubicBezTo>
                  <a:cubicBezTo>
                    <a:pt x="1559169" y="2058238"/>
                    <a:pt x="2168769" y="1840523"/>
                    <a:pt x="2542233" y="1597688"/>
                  </a:cubicBezTo>
                  <a:cubicBezTo>
                    <a:pt x="2915697" y="1354853"/>
                    <a:pt x="3158532" y="1029956"/>
                    <a:pt x="3376246" y="763675"/>
                  </a:cubicBezTo>
                  <a:cubicBezTo>
                    <a:pt x="3593960" y="497394"/>
                    <a:pt x="3721239" y="248697"/>
                    <a:pt x="3848519" y="0"/>
                  </a:cubicBezTo>
                </a:path>
              </a:pathLst>
            </a:custGeom>
            <a:noFill/>
            <a:ln w="571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83142D5A-058D-49B0-88DC-DEA00F0AFF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6377" y="3674606"/>
              <a:ext cx="1124961" cy="0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DED52B41-6FFB-4BCD-97B2-58A4B51BAE7D}"/>
                </a:ext>
              </a:extLst>
            </p:cNvPr>
            <p:cNvCxnSpPr>
              <a:cxnSpLocks/>
            </p:cNvCxnSpPr>
            <p:nvPr/>
          </p:nvCxnSpPr>
          <p:spPr>
            <a:xfrm>
              <a:off x="4051338" y="2924070"/>
              <a:ext cx="0" cy="758952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直角三角形 23">
              <a:extLst>
                <a:ext uri="{FF2B5EF4-FFF2-40B4-BE49-F238E27FC236}">
                  <a16:creationId xmlns:a16="http://schemas.microsoft.com/office/drawing/2014/main" id="{87703A25-0368-4A3F-AF1D-6A5EAAC59BCD}"/>
                </a:ext>
              </a:extLst>
            </p:cNvPr>
            <p:cNvSpPr/>
            <p:nvPr/>
          </p:nvSpPr>
          <p:spPr>
            <a:xfrm rot="16200000">
              <a:off x="3137718" y="2760763"/>
              <a:ext cx="722376" cy="1085214"/>
            </a:xfrm>
            <a:prstGeom prst="rtTriangle">
              <a:avLst/>
            </a:prstGeom>
            <a:solidFill>
              <a:srgbClr val="FFFF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51BFAD38-B9A3-4E53-9628-7A0A458976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11291" y="3202333"/>
              <a:ext cx="137160" cy="13716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C2668991-B1B5-4457-AF94-F9EBF0EA0B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3151" y="1658748"/>
              <a:ext cx="4174730" cy="2769674"/>
            </a:xfrm>
            <a:prstGeom prst="line">
              <a:avLst/>
            </a:prstGeom>
            <a:ln w="19050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5E4027AD-6F01-4750-A3D5-C89B7961ED6D}"/>
                </a:ext>
              </a:extLst>
            </p:cNvPr>
            <p:cNvCxnSpPr>
              <a:cxnSpLocks/>
            </p:cNvCxnSpPr>
            <p:nvPr/>
          </p:nvCxnSpPr>
          <p:spPr>
            <a:xfrm>
              <a:off x="2940048" y="3677097"/>
              <a:ext cx="0" cy="369332"/>
            </a:xfrm>
            <a:prstGeom prst="line">
              <a:avLst/>
            </a:prstGeom>
            <a:ln w="190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96CBBDBC-881F-4CC0-87D8-2ECB330430F8}"/>
                </a:ext>
              </a:extLst>
            </p:cNvPr>
            <p:cNvCxnSpPr>
              <a:cxnSpLocks/>
            </p:cNvCxnSpPr>
            <p:nvPr/>
          </p:nvCxnSpPr>
          <p:spPr>
            <a:xfrm>
              <a:off x="4051038" y="3664558"/>
              <a:ext cx="0" cy="369332"/>
            </a:xfrm>
            <a:prstGeom prst="line">
              <a:avLst/>
            </a:prstGeom>
            <a:ln w="190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直接箭头连接符 73">
              <a:extLst>
                <a:ext uri="{FF2B5EF4-FFF2-40B4-BE49-F238E27FC236}">
                  <a16:creationId xmlns:a16="http://schemas.microsoft.com/office/drawing/2014/main" id="{B7525D1A-898A-46F9-8A71-975553A348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0050" y="3917100"/>
              <a:ext cx="11014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AF824C7B-7419-45D8-A2DB-27055CD83FAA}"/>
                    </a:ext>
                  </a:extLst>
                </p:cNvPr>
                <p:cNvSpPr txBox="1"/>
                <p:nvPr/>
              </p:nvSpPr>
              <p:spPr>
                <a:xfrm>
                  <a:off x="3321902" y="3924028"/>
                  <a:ext cx="35400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000" i="1" smtClean="0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000" dirty="0"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AF824C7B-7419-45D8-A2DB-27055CD83F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902" y="3924028"/>
                  <a:ext cx="354008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15517" r="-8621" b="-58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ECFC1D22-ABEB-4A42-A603-0FEC04839180}"/>
                </a:ext>
              </a:extLst>
            </p:cNvPr>
            <p:cNvCxnSpPr>
              <a:cxnSpLocks/>
            </p:cNvCxnSpPr>
            <p:nvPr/>
          </p:nvCxnSpPr>
          <p:spPr>
            <a:xfrm>
              <a:off x="4045323" y="2932656"/>
              <a:ext cx="389810" cy="0"/>
            </a:xfrm>
            <a:prstGeom prst="line">
              <a:avLst/>
            </a:prstGeom>
            <a:ln w="190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5B5E8A9E-547F-45EE-8668-CB01AAB9F3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6418" y="2958036"/>
              <a:ext cx="0" cy="724986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3B26A42D-670B-4C67-91E9-DDAB86BDBAD9}"/>
                    </a:ext>
                  </a:extLst>
                </p:cNvPr>
                <p:cNvSpPr txBox="1"/>
                <p:nvPr/>
              </p:nvSpPr>
              <p:spPr>
                <a:xfrm>
                  <a:off x="4320357" y="3146794"/>
                  <a:ext cx="35862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000" i="1" smtClean="0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000" dirty="0"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3B26A42D-670B-4C67-91E9-DDAB86BDBA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0357" y="3146794"/>
                  <a:ext cx="358624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16949" r="-16949" b="-2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D7ABCC8A-3CA4-4D91-89AB-126AEF621AF2}"/>
                </a:ext>
              </a:extLst>
            </p:cNvPr>
            <p:cNvCxnSpPr>
              <a:cxnSpLocks/>
            </p:cNvCxnSpPr>
            <p:nvPr/>
          </p:nvCxnSpPr>
          <p:spPr>
            <a:xfrm>
              <a:off x="4051338" y="3674606"/>
              <a:ext cx="389810" cy="0"/>
            </a:xfrm>
            <a:prstGeom prst="line">
              <a:avLst/>
            </a:prstGeom>
            <a:ln w="190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BF667D7-CB74-4169-BD21-A6509FC9E8E6}"/>
                  </a:ext>
                </a:extLst>
              </p:cNvPr>
              <p:cNvSpPr txBox="1"/>
              <p:nvPr/>
            </p:nvSpPr>
            <p:spPr>
              <a:xfrm>
                <a:off x="68228" y="2327660"/>
                <a:ext cx="6315062" cy="46410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ea typeface="微软雅黑" panose="020B0503020204020204" pitchFamily="34" charset="-122"/>
                  </a:rPr>
                  <a:t>计算导数</a:t>
                </a:r>
                <a:r>
                  <a:rPr lang="en-US" altLang="zh-CN" sz="24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>
                    <a:ea typeface="微软雅黑" panose="020B0503020204020204" pitchFamily="34" charset="-122"/>
                  </a:rPr>
                  <a:t> </a:t>
                </a:r>
              </a:p>
              <a:p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+∆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+∆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endParaRPr lang="en-US" altLang="zh-CN" sz="240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endParaRPr lang="en-US" altLang="zh-CN" sz="240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r>
                  <a:rPr lang="en-US" altLang="zh-CN" sz="2400" i="1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endParaRPr lang="en-US" altLang="zh-CN" sz="240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r>
                  <a:rPr lang="en-US" altLang="zh-CN" sz="2400" b="0" dirty="0">
                    <a:ea typeface="微软雅黑" panose="020B0503020204020204" pitchFamily="34" charset="-122"/>
                  </a:rPr>
                  <a:t>                </a:t>
                </a:r>
              </a:p>
              <a:p>
                <a:r>
                  <a:rPr lang="en-US" altLang="zh-CN" sz="2400" dirty="0">
                    <a:ea typeface="微软雅黑" panose="020B0503020204020204" pitchFamily="34" charset="-122"/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BF667D7-CB74-4169-BD21-A6509FC9E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28" y="2327660"/>
                <a:ext cx="6315062" cy="4641079"/>
              </a:xfrm>
              <a:prstGeom prst="rect">
                <a:avLst/>
              </a:prstGeom>
              <a:blipFill>
                <a:blip r:embed="rId8"/>
                <a:stretch>
                  <a:fillRect l="-1448" t="-11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625F5D0B-40E8-4685-AF88-C992A7915837}"/>
                  </a:ext>
                </a:extLst>
              </p:cNvPr>
              <p:cNvSpPr/>
              <p:nvPr/>
            </p:nvSpPr>
            <p:spPr>
              <a:xfrm>
                <a:off x="1940167" y="973415"/>
                <a:ext cx="8208667" cy="1162116"/>
              </a:xfrm>
              <a:prstGeom prst="roundRect">
                <a:avLst/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unc>
                        <m:func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+∆</m:t>
                                  </m:r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625F5D0B-40E8-4685-AF88-C992A791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167" y="973415"/>
                <a:ext cx="8208667" cy="1162116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01DE6D3E-412D-47D8-A22A-8E6055297363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0589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55575" y="1058672"/>
                <a:ext cx="12191999" cy="49045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哈德玛德乘积</a:t>
                </a:r>
                <a:r>
                  <a:rPr lang="en-US" altLang="zh-CN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</a:t>
                </a:r>
                <a:r>
                  <a:rPr lang="en-US" altLang="zh-CN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adamard Product)</a:t>
                </a:r>
                <a:endParaRPr 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一个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矩阵和一个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矩阵的哈德玛德乘积为</a:t>
                </a:r>
                <a:endParaRPr lang="en-US" sz="28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r>
                  <a:rPr lang="en-US" altLang="zh-CN" sz="2800" b="1" dirty="0"/>
                  <a:t>            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𝑚𝑛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CN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zh-CN" sz="2800" b="1" i="1" dirty="0">
                  <a:latin typeface="Cambria Math" panose="02040503050406030204" pitchFamily="18" charset="0"/>
                </a:endParaRPr>
              </a:p>
              <a:p>
                <a:endParaRPr lang="en-US" altLang="zh-CN" sz="2800" b="1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sz="2800" b="1" dirty="0"/>
                  <a:t>                          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𝑚𝑛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𝑚𝑛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zh-CN" sz="2800" b="1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75" y="1058672"/>
                <a:ext cx="12191999" cy="4904548"/>
              </a:xfrm>
              <a:prstGeom prst="rect">
                <a:avLst/>
              </a:prstGeom>
              <a:blipFill>
                <a:blip r:embed="rId2"/>
                <a:stretch>
                  <a:fillRect l="-1050" t="-1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34ED285F-FEA1-4825-A6D7-A6633FA8FA25}"/>
              </a:ext>
            </a:extLst>
          </p:cNvPr>
          <p:cNvSpPr txBox="1"/>
          <p:nvPr/>
        </p:nvSpPr>
        <p:spPr>
          <a:xfrm>
            <a:off x="307975" y="41814"/>
            <a:ext cx="761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ea typeface="微软雅黑" panose="020B0503020204020204" pitchFamily="34" charset="-122"/>
              </a:rPr>
              <a:t>向量与矩阵</a:t>
            </a:r>
            <a:endParaRPr lang="en-US" altLang="zh-CN" sz="3600" b="1" dirty="0">
              <a:solidFill>
                <a:srgbClr val="0A05DF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61FB07DB-AC01-46EB-AE9E-2BBF8525C45A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9598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08155" y="988867"/>
                <a:ext cx="12191999" cy="52584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altLang="zh-CN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Kronecker</a:t>
                </a:r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乘积</a:t>
                </a:r>
                <a:r>
                  <a:rPr lang="en-US" altLang="zh-CN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(Kronecker Product)</a:t>
                </a:r>
                <a:endParaRPr 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一个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矩阵与一个</a:t>
                </a:r>
                <a:r>
                  <a:rPr 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矩阵的</a:t>
                </a:r>
                <a:r>
                  <a:rPr lang="en-US" altLang="zh-CN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Kronecker</a:t>
                </a:r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乘积为</a:t>
                </a:r>
                <a:endParaRPr lang="en-US" sz="28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endParaRPr lang="en-US" sz="2800" dirty="0"/>
              </a:p>
              <a:p>
                <a:pPr algn="ctr"/>
                <a:r>
                  <a:rPr lang="en-US" altLang="zh-CN" sz="28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𝑚𝑛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CN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endParaRPr lang="en-US" altLang="zh-CN" sz="2800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altLang="zh-CN" sz="2800" b="1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altLang="zh-CN" sz="2800" b="1" dirty="0"/>
                  <a:t>             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2800" b="1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55" y="988867"/>
                <a:ext cx="12191999" cy="5258491"/>
              </a:xfrm>
              <a:prstGeom prst="rect">
                <a:avLst/>
              </a:prstGeom>
              <a:blipFill>
                <a:blip r:embed="rId2"/>
                <a:stretch>
                  <a:fillRect l="-1050" t="-11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1169E9A2-E769-4846-A126-35284913D7D9}"/>
              </a:ext>
            </a:extLst>
          </p:cNvPr>
          <p:cNvSpPr txBox="1"/>
          <p:nvPr/>
        </p:nvSpPr>
        <p:spPr>
          <a:xfrm>
            <a:off x="307975" y="41814"/>
            <a:ext cx="761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ea typeface="微软雅黑" panose="020B0503020204020204" pitchFamily="34" charset="-122"/>
              </a:rPr>
              <a:t>向量与矩阵</a:t>
            </a:r>
            <a:endParaRPr lang="en-US" altLang="zh-CN" sz="3600" b="1" dirty="0">
              <a:solidFill>
                <a:srgbClr val="0A05DF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F82515FB-5E59-4012-93CF-89F0F773AAA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026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0" y="1179637"/>
                <a:ext cx="12074013" cy="39406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  <m:d>
                      <m:d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brk m:alnAt="7"/>
                                </m:rPr>
                                <a:rPr lang="en-US" altLang="zh-C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m:rPr>
                                  <m:brk m:alnAt="7"/>
                                </m:rPr>
                                <a:rPr lang="en-US" altLang="zh-C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20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32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28</m:t>
                              </m:r>
                            </m:e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24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3200" dirty="0"/>
              </a:p>
              <a:p>
                <a:pPr algn="ctr">
                  <a:spcAft>
                    <a:spcPts val="600"/>
                  </a:spcAft>
                </a:pPr>
                <a:endParaRPr lang="en-US" altLang="zh-CN" sz="3200" dirty="0"/>
              </a:p>
              <a:p>
                <a:pPr>
                  <a:spcAft>
                    <a:spcPts val="600"/>
                  </a:spcAft>
                </a:pPr>
                <a:endParaRPr lang="en-US" altLang="zh-CN" sz="32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3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d>
                        <m:dPr>
                          <m:ctrlPr>
                            <a:rPr lang="en-US" altLang="zh-CN" sz="3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3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d>
                                  <m:dPr>
                                    <m:ctrlPr>
                                      <a:rPr lang="en-US" altLang="zh-CN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sz="3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000" i="1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e>
                                        <m:e>
                                          <m:r>
                                            <a:rPr lang="en-US" altLang="zh-CN" sz="3000" i="1"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sz="3000" i="1"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e>
                                        <m:e>
                                          <m:r>
                                            <a:rPr lang="en-US" altLang="zh-CN" sz="3000" i="1">
                                              <a:latin typeface="Cambria Math" panose="02040503050406030204" pitchFamily="18" charset="0"/>
                                            </a:rPr>
                                            <m:t>8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CN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d>
                                  <m:dPr>
                                    <m:ctrlPr>
                                      <a:rPr lang="en-US" altLang="zh-CN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sz="3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000" i="1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e>
                                        <m:e>
                                          <m:r>
                                            <a:rPr lang="en-US" altLang="zh-CN" sz="3000" i="1"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sz="3000" i="1"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e>
                                        <m:e>
                                          <m:r>
                                            <a:rPr lang="en-US" altLang="zh-CN" sz="3000" i="1">
                                              <a:latin typeface="Cambria Math" panose="02040503050406030204" pitchFamily="18" charset="0"/>
                                            </a:rPr>
                                            <m:t>8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CN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d>
                                  <m:dPr>
                                    <m:ctrlPr>
                                      <a:rPr lang="en-US" altLang="zh-CN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sz="3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000" i="1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e>
                                        <m:e>
                                          <m:r>
                                            <a:rPr lang="en-US" altLang="zh-CN" sz="3000" i="1"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sz="3000" i="1"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e>
                                        <m:e>
                                          <m:r>
                                            <a:rPr lang="en-US" altLang="zh-CN" sz="3000" i="1">
                                              <a:latin typeface="Cambria Math" panose="02040503050406030204" pitchFamily="18" charset="0"/>
                                            </a:rPr>
                                            <m:t>8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CN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d>
                                  <m:dPr>
                                    <m:ctrlPr>
                                      <a:rPr lang="en-US" altLang="zh-CN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sz="3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000" i="1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e>
                                        <m:e>
                                          <m:r>
                                            <a:rPr lang="en-US" altLang="zh-CN" sz="3000" i="1"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sz="3000" i="1"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e>
                                        <m:e>
                                          <m:r>
                                            <a:rPr lang="en-US" altLang="zh-CN" sz="3000" i="1">
                                              <a:latin typeface="Cambria Math" panose="02040503050406030204" pitchFamily="18" charset="0"/>
                                            </a:rPr>
                                            <m:t>8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altLang="zh-CN" sz="3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24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28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32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30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79637"/>
                <a:ext cx="12074013" cy="39406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B845C8D3-0AF4-4B2A-BBF2-81B41A3D376C}"/>
              </a:ext>
            </a:extLst>
          </p:cNvPr>
          <p:cNvSpPr txBox="1"/>
          <p:nvPr/>
        </p:nvSpPr>
        <p:spPr>
          <a:xfrm>
            <a:off x="307975" y="41814"/>
            <a:ext cx="761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ea typeface="微软雅黑" panose="020B0503020204020204" pitchFamily="34" charset="-122"/>
              </a:rPr>
              <a:t>向量与矩阵</a:t>
            </a:r>
            <a:endParaRPr lang="en-US" altLang="zh-CN" sz="3600" b="1" dirty="0">
              <a:solidFill>
                <a:srgbClr val="0A05DF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4E768B9-5830-4419-B843-26024B6A8AC1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7852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16310" y="1555750"/>
                <a:ext cx="12191999" cy="54168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800" b="1" dirty="0">
                    <a:ea typeface="微软雅黑" panose="020B0503020204020204" pitchFamily="34" charset="-122"/>
                  </a:rPr>
                  <a:t>列空间：</a:t>
                </a:r>
                <a:r>
                  <a:rPr lang="zh-CN" altLang="en-US" sz="2800" dirty="0">
                    <a:ea typeface="微软雅黑" panose="020B0503020204020204" pitchFamily="34" charset="-122"/>
                  </a:rPr>
                  <a:t>由矩阵</a:t>
                </a:r>
                <a14:m>
                  <m:oMath xmlns:m="http://schemas.openxmlformats.org/officeDocument/2006/math">
                    <m:r>
                      <a:rPr lang="en-US" altLang="zh-CN" sz="2800" b="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>
                    <a:ea typeface="微软雅黑" panose="020B0503020204020204" pitchFamily="34" charset="-122"/>
                  </a:rPr>
                  <a:t>的列扩张成的空间。</a:t>
                </a:r>
                <a:endParaRPr lang="en-US" altLang="zh-CN" sz="2800" dirty="0">
                  <a:ea typeface="微软雅黑" panose="020B0503020204020204" pitchFamily="34" charset="-122"/>
                </a:endParaRPr>
              </a:p>
              <a:p>
                <a:r>
                  <a:rPr lang="en-US" altLang="zh-CN" sz="2800" b="1" dirty="0">
                    <a:ea typeface="微软雅黑" panose="020B0503020204020204" pitchFamily="34" charset="-122"/>
                  </a:rPr>
                  <a:t>Column space</a:t>
                </a:r>
                <a:r>
                  <a:rPr lang="en-US" altLang="zh-CN" sz="2800" dirty="0">
                    <a:ea typeface="微软雅黑" panose="020B0503020204020204" pitchFamily="34" charset="-122"/>
                  </a:rPr>
                  <a:t>: space spanned by columns of the matrix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altLang="zh-CN" sz="2800" dirty="0">
                    <a:ea typeface="微软雅黑" panose="020B0503020204020204" pitchFamily="34" charset="-122"/>
                  </a:rPr>
                  <a:t>.</a:t>
                </a:r>
              </a:p>
              <a:p>
                <a:endParaRPr lang="en-US" altLang="zh-CN" sz="2800" dirty="0">
                  <a:ea typeface="微软雅黑" panose="020B0503020204020204" pitchFamily="34" charset="-122"/>
                </a:endParaRPr>
              </a:p>
              <a:p>
                <a:r>
                  <a:rPr lang="zh-CN" altLang="en-US" sz="2800" b="1" dirty="0">
                    <a:ea typeface="微软雅黑" panose="020B0503020204020204" pitchFamily="34" charset="-122"/>
                  </a:rPr>
                  <a:t>行空间</a:t>
                </a:r>
                <a:r>
                  <a:rPr lang="zh-CN" altLang="en-US" sz="2800" dirty="0">
                    <a:ea typeface="微软雅黑" panose="020B0503020204020204" pitchFamily="34" charset="-122"/>
                  </a:rPr>
                  <a:t>：由矩阵</a:t>
                </a:r>
                <a14:m>
                  <m:oMath xmlns:m="http://schemas.openxmlformats.org/officeDocument/2006/math">
                    <m:r>
                      <a:rPr lang="en-US" altLang="zh-CN" sz="2800" b="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>
                    <a:ea typeface="微软雅黑" panose="020B0503020204020204" pitchFamily="34" charset="-122"/>
                  </a:rPr>
                  <a:t>的行扩张成的空间。</a:t>
                </a:r>
                <a:endParaRPr lang="en-US" altLang="zh-CN" sz="2800" dirty="0">
                  <a:ea typeface="微软雅黑" panose="020B0503020204020204" pitchFamily="34" charset="-122"/>
                </a:endParaRPr>
              </a:p>
              <a:p>
                <a:r>
                  <a:rPr lang="en-US" altLang="zh-CN" sz="2800" b="1" dirty="0">
                    <a:ea typeface="微软雅黑" panose="020B0503020204020204" pitchFamily="34" charset="-122"/>
                  </a:rPr>
                  <a:t>Row space</a:t>
                </a:r>
                <a:r>
                  <a:rPr lang="en-US" altLang="zh-CN" sz="2800" dirty="0">
                    <a:ea typeface="微软雅黑" panose="020B0503020204020204" pitchFamily="34" charset="-122"/>
                  </a:rPr>
                  <a:t>: space spanned by rows of the matrix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altLang="zh-CN" sz="2800" dirty="0">
                    <a:ea typeface="微软雅黑" panose="020B0503020204020204" pitchFamily="34" charset="-122"/>
                  </a:rPr>
                  <a:t>.</a:t>
                </a:r>
              </a:p>
              <a:p>
                <a:endParaRPr lang="en-US" altLang="zh-CN" sz="2800" dirty="0">
                  <a:ea typeface="微软雅黑" panose="020B0503020204020204" pitchFamily="34" charset="-122"/>
                </a:endParaRPr>
              </a:p>
              <a:p>
                <a:r>
                  <a:rPr lang="zh-CN" altLang="en-US" sz="2800" b="1" dirty="0">
                    <a:ea typeface="微软雅黑" panose="020B0503020204020204" pitchFamily="34" charset="-122"/>
                  </a:rPr>
                  <a:t>秩</a:t>
                </a:r>
                <a:r>
                  <a:rPr lang="zh-CN" altLang="en-US" sz="2800" dirty="0">
                    <a:ea typeface="微软雅黑" panose="020B0503020204020204" pitchFamily="34" charset="-122"/>
                  </a:rPr>
                  <a:t>：矩阵行空间维度或者列空间维度。</a:t>
                </a:r>
                <a:endParaRPr lang="en-US" altLang="zh-CN" sz="2800" dirty="0">
                  <a:ea typeface="微软雅黑" panose="020B0503020204020204" pitchFamily="34" charset="-122"/>
                </a:endParaRPr>
              </a:p>
              <a:p>
                <a:r>
                  <a:rPr lang="en-US" altLang="zh-CN" sz="2800" b="1" dirty="0">
                    <a:ea typeface="微软雅黑" panose="020B0503020204020204" pitchFamily="34" charset="-122"/>
                  </a:rPr>
                  <a:t>Rank</a:t>
                </a:r>
                <a:r>
                  <a:rPr lang="en-US" altLang="zh-CN" sz="2800" dirty="0">
                    <a:ea typeface="微软雅黑" panose="020B0503020204020204" pitchFamily="34" charset="-122"/>
                  </a:rPr>
                  <a:t>: dimension of column space or row space. </a:t>
                </a:r>
              </a:p>
              <a:p>
                <a:endParaRPr lang="en-US" altLang="zh-CN" sz="2800" b="1" i="1" dirty="0">
                  <a:ea typeface="微软雅黑" panose="020B0503020204020204" pitchFamily="34" charset="-122"/>
                </a:endParaRPr>
              </a:p>
              <a:p>
                <a:pPr marL="914400" lvl="1" indent="-457200"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>
                        <a:latin typeface="Cambria Math" panose="02040503050406030204" pitchFamily="18" charset="0"/>
                      </a:rPr>
                      <m:t>rank</m:t>
                    </m:r>
                    <m:r>
                      <a:rPr lang="en-US" altLang="zh-CN" sz="28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80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CN" sz="2800" i="1">
                        <a:latin typeface="Cambria Math" panose="02040503050406030204" pitchFamily="18" charset="0"/>
                      </a:rPr>
                      <m:t>m</m:t>
                    </m:r>
                    <m:r>
                      <m:rPr>
                        <m:sty m:val="p"/>
                      </m:rPr>
                      <a:rPr lang="en-US" altLang="zh-CN" sz="2800"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altLang="zh-CN" sz="28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dirty="0">
                  <a:ea typeface="微软雅黑" panose="020B0503020204020204" pitchFamily="34" charset="-122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1">
                        <a:latin typeface="Cambria Math" panose="02040503050406030204" pitchFamily="18" charset="0"/>
                      </a:rPr>
                      <m:t>rank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𝑨𝑩</m:t>
                        </m:r>
                      </m:e>
                    </m:d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80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n-US" altLang="zh-CN" sz="2800" i="1">
                        <a:latin typeface="Cambria Math" panose="02040503050406030204" pitchFamily="18" charset="0"/>
                      </a:rPr>
                      <m:t>ran</m:t>
                    </m:r>
                    <m:r>
                      <m:rPr>
                        <m:sty m:val="p"/>
                      </m:rPr>
                      <a:rPr lang="en-US" altLang="zh-CN" sz="2800">
                        <a:latin typeface="Cambria Math" panose="02040503050406030204" pitchFamily="18" charset="0"/>
                      </a:rPr>
                      <m:t>k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</m:d>
                    <m:r>
                      <a:rPr lang="en-US" altLang="zh-CN" sz="280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800">
                        <a:latin typeface="Cambria Math" panose="02040503050406030204" pitchFamily="18" charset="0"/>
                      </a:rPr>
                      <m:t>rank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</m:d>
                    <m:r>
                      <a:rPr lang="en-US" altLang="zh-CN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dirty="0">
                  <a:ea typeface="微软雅黑" panose="020B0503020204020204" pitchFamily="34" charset="-122"/>
                </a:endParaRPr>
              </a:p>
              <a:p>
                <a:endParaRPr lang="en-US" altLang="zh-CN" sz="28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10" y="1555750"/>
                <a:ext cx="12191999" cy="5416868"/>
              </a:xfrm>
              <a:prstGeom prst="rect">
                <a:avLst/>
              </a:prstGeom>
              <a:blipFill>
                <a:blip r:embed="rId2"/>
                <a:stretch>
                  <a:fillRect l="-1000" t="-12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B7979F66-31A1-45A3-8D17-1CCAF4E6B412}"/>
              </a:ext>
            </a:extLst>
          </p:cNvPr>
          <p:cNvSpPr txBox="1"/>
          <p:nvPr/>
        </p:nvSpPr>
        <p:spPr>
          <a:xfrm>
            <a:off x="307975" y="41814"/>
            <a:ext cx="761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ea typeface="微软雅黑" panose="020B0503020204020204" pitchFamily="34" charset="-122"/>
              </a:rPr>
              <a:t>向量与矩阵</a:t>
            </a:r>
            <a:endParaRPr lang="en-US" altLang="zh-CN" sz="3600" b="1" dirty="0">
              <a:solidFill>
                <a:srgbClr val="0A05DF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AEC8AE9-FFF1-4F01-AAE3-6BCAA8A791D6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4049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55575" y="1555750"/>
                <a:ext cx="12191999" cy="31085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零空间</a:t>
                </a: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：方程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的解扩张成的空间。</a:t>
                </a:r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Nullity</a:t>
                </a: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为零空间的维度。</a:t>
                </a:r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Null space</a:t>
                </a:r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 space spanned by solutions to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Nullity is the dimension of the null space</a:t>
                </a:r>
              </a:p>
              <a:p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秩</a:t>
                </a:r>
                <a:r>
                  <a:rPr lang="en-US" altLang="zh-CN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-Nullity</a:t>
                </a:r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定理</a:t>
                </a: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：秩 </a:t>
                </a:r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 Nullity = </a:t>
                </a: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矩阵列的个数。</a:t>
                </a:r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Rank-Nullity theorem</a:t>
                </a:r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  rank + nullity = number of columns</a:t>
                </a: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75" y="1555750"/>
                <a:ext cx="12191999" cy="3108543"/>
              </a:xfrm>
              <a:prstGeom prst="rect">
                <a:avLst/>
              </a:prstGeom>
              <a:blipFill>
                <a:blip r:embed="rId2"/>
                <a:stretch>
                  <a:fillRect l="-1050" t="-1961" b="-45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B7979F66-31A1-45A3-8D17-1CCAF4E6B412}"/>
              </a:ext>
            </a:extLst>
          </p:cNvPr>
          <p:cNvSpPr txBox="1"/>
          <p:nvPr/>
        </p:nvSpPr>
        <p:spPr>
          <a:xfrm>
            <a:off x="307975" y="41814"/>
            <a:ext cx="761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ea typeface="微软雅黑" panose="020B0503020204020204" pitchFamily="34" charset="-122"/>
              </a:rPr>
              <a:t>向量与矩阵</a:t>
            </a:r>
            <a:endParaRPr lang="en-US" altLang="zh-CN" sz="3600" b="1" dirty="0">
              <a:solidFill>
                <a:srgbClr val="0A05DF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6E6191F9-1E7D-472E-B5B3-75FD70ED2605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8987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07975" y="41814"/>
            <a:ext cx="761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ea typeface="微软雅黑" panose="020B0503020204020204" pitchFamily="34" charset="-122"/>
              </a:rPr>
              <a:t>特征值与特征向量</a:t>
            </a:r>
            <a:endParaRPr lang="en-US" altLang="zh-CN" sz="3600" b="1" dirty="0">
              <a:solidFill>
                <a:srgbClr val="0A05DF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55575" y="1332996"/>
                <a:ext cx="12191999" cy="45550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800" dirty="0">
                    <a:ea typeface="微软雅黑" panose="020B0503020204020204" pitchFamily="34" charset="-122"/>
                  </a:rPr>
                  <a:t>理解矩阵右乘向量运算中矩阵的作用</a:t>
                </a:r>
                <a:endParaRPr lang="en-US" altLang="zh-CN" sz="2800" dirty="0">
                  <a:ea typeface="微软雅黑" panose="020B0503020204020204" pitchFamily="34" charset="-122"/>
                </a:endParaRPr>
              </a:p>
              <a:p>
                <a:endParaRPr lang="en-US" altLang="zh-CN" sz="2800" dirty="0"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𝑨𝒙</m:t>
                      </m:r>
                    </m:oMath>
                  </m:oMathPara>
                </a14:m>
                <a:endParaRPr lang="en-US" altLang="zh-CN" sz="2800" b="1" dirty="0">
                  <a:ea typeface="微软雅黑" panose="020B0503020204020204" pitchFamily="34" charset="-122"/>
                </a:endParaRPr>
              </a:p>
              <a:p>
                <a:endParaRPr lang="en-US" altLang="zh-CN" sz="2800" dirty="0">
                  <a:ea typeface="微软雅黑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zh-CN" altLang="en-US" sz="2800" dirty="0">
                    <a:ea typeface="微软雅黑" panose="020B0503020204020204" pitchFamily="34" charset="-122"/>
                  </a:rPr>
                  <a:t>矩阵作为向量的转换操作，将一个向量转换为另一个向量。转换包括</a:t>
                </a:r>
                <a:endParaRPr lang="en-US" altLang="zh-CN" sz="2800" dirty="0">
                  <a:ea typeface="微软雅黑" panose="020B0503020204020204" pitchFamily="34" charset="-122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改变向量方向</a:t>
                </a:r>
                <a:endPara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改变向量长度</a:t>
                </a:r>
                <a:endPara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改变向量维度</a:t>
                </a:r>
                <a:endPara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b="1" dirty="0">
                  <a:ea typeface="微软雅黑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𝑨𝒙</m:t>
                    </m:r>
                  </m:oMath>
                </a14:m>
                <a:r>
                  <a:rPr lang="zh-CN" altLang="en-US" sz="2800" dirty="0">
                    <a:ea typeface="微软雅黑" panose="020B0503020204020204" pitchFamily="34" charset="-122"/>
                  </a:rPr>
                  <a:t>为一个线性变换。什么是线性变换？</a:t>
                </a:r>
                <a:endParaRPr lang="en-US" altLang="zh-CN" sz="28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75" y="1332996"/>
                <a:ext cx="12191999" cy="4555093"/>
              </a:xfrm>
              <a:prstGeom prst="rect">
                <a:avLst/>
              </a:prstGeom>
              <a:blipFill>
                <a:blip r:embed="rId2"/>
                <a:stretch>
                  <a:fillRect l="-1050" t="-1606" b="-2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2037AF2-6450-4AF8-B6F2-0E5F186D460B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9576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07975" y="41814"/>
            <a:ext cx="761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ea typeface="微软雅黑" panose="020B0503020204020204" pitchFamily="34" charset="-122"/>
              </a:rPr>
              <a:t>特征值与特征向量</a:t>
            </a:r>
            <a:endParaRPr lang="en-US" altLang="zh-CN" sz="3600" b="1" dirty="0">
              <a:solidFill>
                <a:srgbClr val="0A05DF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08155" y="2532531"/>
                <a:ext cx="11721793" cy="24006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800" dirty="0">
                    <a:ea typeface="微软雅黑" panose="020B0503020204020204" pitchFamily="34" charset="-122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sz="2800" dirty="0">
                    <a:ea typeface="微软雅黑" panose="020B0503020204020204" pitchFamily="34" charset="-122"/>
                  </a:rPr>
                  <a:t>为一个方阵。存在一个向量，矩阵</a:t>
                </a:r>
                <a14:m>
                  <m:oMath xmlns:m="http://schemas.openxmlformats.org/officeDocument/2006/math">
                    <m:r>
                      <a:rPr lang="en-US" altLang="zh-CN" sz="2800" b="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>
                    <a:ea typeface="微软雅黑" panose="020B0503020204020204" pitchFamily="34" charset="-122"/>
                  </a:rPr>
                  <a:t>右乘这个向量只改变向量的长度，却保持向量方向不变或反向，即</a:t>
                </a:r>
                <a:endParaRPr lang="en-US" altLang="zh-CN" sz="280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𝑨𝒙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altLang="zh-CN" sz="2800" b="1" dirty="0">
                  <a:ea typeface="微软雅黑" panose="020B0503020204020204" pitchFamily="34" charset="-122"/>
                </a:endParaRPr>
              </a:p>
              <a:p>
                <a:r>
                  <a:rPr lang="zh-CN" altLang="en-US" sz="2800" dirty="0">
                    <a:ea typeface="微软雅黑" panose="020B0503020204020204" pitchFamily="34" charset="-122"/>
                  </a:rPr>
                  <a:t>这样的向量被称为矩阵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sz="2800" dirty="0">
                    <a:ea typeface="微软雅黑" panose="020B0503020204020204" pitchFamily="34" charset="-122"/>
                  </a:rPr>
                  <a:t>的特征向量，对应的</a:t>
                </a:r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sz="2800" dirty="0">
                    <a:ea typeface="微软雅黑" panose="020B0503020204020204" pitchFamily="34" charset="-122"/>
                  </a:rPr>
                  <a:t>被称作特征向量对应的特征值。</a:t>
                </a:r>
                <a:endParaRPr lang="en-US" altLang="zh-CN" sz="28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55" y="2532531"/>
                <a:ext cx="11721793" cy="2400657"/>
              </a:xfrm>
              <a:prstGeom prst="rect">
                <a:avLst/>
              </a:prstGeom>
              <a:blipFill>
                <a:blip r:embed="rId2"/>
                <a:stretch>
                  <a:fillRect l="-1092" t="-2538" r="-364" b="-58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8B6887F6-B7AE-4D71-8C7A-53269811E11A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3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07975" y="1163571"/>
                <a:ext cx="10358220" cy="8107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800" dirty="0">
                    <a:ea typeface="KaiTi" panose="02010609060101010101" pitchFamily="49" charset="-122"/>
                  </a:rPr>
                  <a:t>, </a:t>
                </a:r>
                <a:r>
                  <a:rPr lang="zh-CN" altLang="en-US" sz="2800" dirty="0">
                    <a:ea typeface="KaiTi" panose="02010609060101010101" pitchFamily="49" charset="-122"/>
                  </a:rPr>
                  <a:t>特征向量为</a:t>
                </a:r>
                <a:r>
                  <a:rPr lang="en-US" altLang="zh-CN" sz="2800" dirty="0"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800" dirty="0">
                    <a:ea typeface="KaiTi" panose="02010609060101010101" pitchFamily="49" charset="-122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800" dirty="0">
                    <a:ea typeface="KaiTi" panose="02010609060101010101" pitchFamily="49" charset="-122"/>
                  </a:rPr>
                  <a:t>, </a:t>
                </a:r>
                <a:r>
                  <a:rPr lang="zh-CN" altLang="en-US" sz="2800" dirty="0">
                    <a:ea typeface="KaiTi" panose="02010609060101010101" pitchFamily="49" charset="-122"/>
                  </a:rPr>
                  <a:t>对应的特征值为</a:t>
                </a:r>
                <a:r>
                  <a:rPr lang="en-US" altLang="zh-CN" sz="2800" dirty="0">
                    <a:ea typeface="KaiTi" panose="02010609060101010101" pitchFamily="49" charset="-122"/>
                  </a:rPr>
                  <a:t>2</a:t>
                </a:r>
                <a:r>
                  <a:rPr lang="zh-CN" altLang="en-US" sz="2800" dirty="0">
                    <a:ea typeface="KaiTi" panose="02010609060101010101" pitchFamily="49" charset="-122"/>
                  </a:rPr>
                  <a:t>和</a:t>
                </a:r>
                <a:r>
                  <a:rPr lang="en-US" altLang="zh-CN" sz="2800" dirty="0">
                    <a:ea typeface="KaiTi" panose="02010609060101010101" pitchFamily="49" charset="-122"/>
                  </a:rPr>
                  <a:t>3</a:t>
                </a:r>
                <a:r>
                  <a:rPr lang="zh-CN" altLang="en-US" sz="2800" dirty="0">
                    <a:ea typeface="KaiTi" panose="02010609060101010101" pitchFamily="49" charset="-122"/>
                  </a:rPr>
                  <a:t>。</a:t>
                </a:r>
                <a:endParaRPr lang="en-US" altLang="zh-CN" sz="2800" dirty="0">
                  <a:ea typeface="KaiT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75" y="1163571"/>
                <a:ext cx="10358220" cy="810799"/>
              </a:xfrm>
              <a:prstGeom prst="rect">
                <a:avLst/>
              </a:prstGeom>
              <a:blipFill>
                <a:blip r:embed="rId2"/>
                <a:stretch>
                  <a:fillRect b="-37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组合 50">
            <a:extLst>
              <a:ext uri="{FF2B5EF4-FFF2-40B4-BE49-F238E27FC236}">
                <a16:creationId xmlns:a16="http://schemas.microsoft.com/office/drawing/2014/main" id="{383F01D1-F58D-4DCD-8F36-41A42BC5CF86}"/>
              </a:ext>
            </a:extLst>
          </p:cNvPr>
          <p:cNvGrpSpPr/>
          <p:nvPr/>
        </p:nvGrpSpPr>
        <p:grpSpPr>
          <a:xfrm>
            <a:off x="86913" y="2853732"/>
            <a:ext cx="3456632" cy="3382093"/>
            <a:chOff x="2994410" y="1286189"/>
            <a:chExt cx="3456632" cy="3382093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E0060EC2-2D12-4F3C-8F3F-96DA68CD1AE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94410" y="1286189"/>
              <a:ext cx="3456632" cy="3382093"/>
              <a:chOff x="2115504" y="809957"/>
              <a:chExt cx="2947166" cy="2883616"/>
            </a:xfrm>
          </p:grpSpPr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9BBBA960-2010-4F4A-8C0B-B9BB5F1B06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15504" y="3416575"/>
                <a:ext cx="2947166" cy="10278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927F3437-7949-42B7-B771-DEF6657718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25100" y="809957"/>
                <a:ext cx="8384" cy="278439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>
                <a:extLst>
                  <a:ext uri="{FF2B5EF4-FFF2-40B4-BE49-F238E27FC236}">
                    <a16:creationId xmlns:a16="http://schemas.microsoft.com/office/drawing/2014/main" id="{0E2E303D-9B1B-4B5C-9B3C-9E4006FF43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33484" y="2636945"/>
                <a:ext cx="779629" cy="779629"/>
              </a:xfrm>
              <a:prstGeom prst="straightConnector1">
                <a:avLst/>
              </a:prstGeom>
              <a:ln w="28575">
                <a:solidFill>
                  <a:srgbClr val="0000FF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箭头连接符 37">
                <a:extLst>
                  <a:ext uri="{FF2B5EF4-FFF2-40B4-BE49-F238E27FC236}">
                    <a16:creationId xmlns:a16="http://schemas.microsoft.com/office/drawing/2014/main" id="{54337399-B53D-4E45-8E07-89E2CAFC3E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25100" y="1087965"/>
                <a:ext cx="1559257" cy="233888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F14079A8-486A-416C-95B6-84DC7AE92B8C}"/>
                      </a:ext>
                    </a:extLst>
                  </p:cNvPr>
                  <p:cNvSpPr txBox="1"/>
                  <p:nvPr/>
                </p:nvSpPr>
                <p:spPr>
                  <a:xfrm>
                    <a:off x="4759957" y="3416574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F14079A8-486A-416C-95B6-84DC7AE92B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59957" y="3416574"/>
                    <a:ext cx="183319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8571" r="-571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文本框 39">
                    <a:extLst>
                      <a:ext uri="{FF2B5EF4-FFF2-40B4-BE49-F238E27FC236}">
                        <a16:creationId xmlns:a16="http://schemas.microsoft.com/office/drawing/2014/main" id="{B00D7E96-202D-407E-89E5-60BD1244D29C}"/>
                      </a:ext>
                    </a:extLst>
                  </p:cNvPr>
                  <p:cNvSpPr txBox="1"/>
                  <p:nvPr/>
                </p:nvSpPr>
                <p:spPr>
                  <a:xfrm>
                    <a:off x="2164496" y="836116"/>
                    <a:ext cx="18671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0" name="文本框 39">
                    <a:extLst>
                      <a:ext uri="{FF2B5EF4-FFF2-40B4-BE49-F238E27FC236}">
                        <a16:creationId xmlns:a16="http://schemas.microsoft.com/office/drawing/2014/main" id="{B00D7E96-202D-407E-89E5-60BD1244D2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64496" y="836116"/>
                    <a:ext cx="186718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9444" r="-16667" b="-754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5F833DB6-A8FB-41AE-8909-EC43F2E72331}"/>
                    </a:ext>
                  </a:extLst>
                </p:cNvPr>
                <p:cNvSpPr/>
                <p:nvPr/>
              </p:nvSpPr>
              <p:spPr>
                <a:xfrm>
                  <a:off x="4271925" y="3508742"/>
                  <a:ext cx="978473" cy="55245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5F833DB6-A8FB-41AE-8909-EC43F2E723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1925" y="3508742"/>
                  <a:ext cx="978473" cy="55245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E2FFA3D9-F6DF-4290-9055-A71040627900}"/>
                    </a:ext>
                  </a:extLst>
                </p:cNvPr>
                <p:cNvSpPr/>
                <p:nvPr/>
              </p:nvSpPr>
              <p:spPr>
                <a:xfrm>
                  <a:off x="5030137" y="1703009"/>
                  <a:ext cx="1130759" cy="5542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E2FFA3D9-F6DF-4290-9055-A710406279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0137" y="1703009"/>
                  <a:ext cx="1130759" cy="5542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1DABBF0E-C275-40F6-A3C8-E32B4CCCAB58}"/>
              </a:ext>
            </a:extLst>
          </p:cNvPr>
          <p:cNvGrpSpPr/>
          <p:nvPr/>
        </p:nvGrpSpPr>
        <p:grpSpPr>
          <a:xfrm>
            <a:off x="4362266" y="2853732"/>
            <a:ext cx="3456632" cy="3382093"/>
            <a:chOff x="2994410" y="1286189"/>
            <a:chExt cx="3456632" cy="3382093"/>
          </a:xfrm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611FCE43-32C1-469F-9593-260BB941D19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94410" y="1286189"/>
              <a:ext cx="3456632" cy="3382093"/>
              <a:chOff x="2115504" y="809957"/>
              <a:chExt cx="2947166" cy="2883616"/>
            </a:xfrm>
          </p:grpSpPr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07ECEF2B-8EDB-47E5-9E5B-54A80A6F34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15504" y="3416575"/>
                <a:ext cx="2947166" cy="10278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918CEE5B-6AAD-4C16-B0AD-7414109D95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25100" y="809957"/>
                <a:ext cx="8384" cy="278439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箭头连接符 57">
                <a:extLst>
                  <a:ext uri="{FF2B5EF4-FFF2-40B4-BE49-F238E27FC236}">
                    <a16:creationId xmlns:a16="http://schemas.microsoft.com/office/drawing/2014/main" id="{AF96FD85-2D78-497E-A51A-DF44E293E8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3483" y="3416574"/>
                <a:ext cx="779628" cy="0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箭头连接符 58">
                <a:extLst>
                  <a:ext uri="{FF2B5EF4-FFF2-40B4-BE49-F238E27FC236}">
                    <a16:creationId xmlns:a16="http://schemas.microsoft.com/office/drawing/2014/main" id="{C6D5263D-4FEF-40E1-8A77-6E09FD468B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33483" y="3416574"/>
                <a:ext cx="1559257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68D7D8BA-B68D-4451-BCA4-B78F40C92D88}"/>
                      </a:ext>
                    </a:extLst>
                  </p:cNvPr>
                  <p:cNvSpPr txBox="1"/>
                  <p:nvPr/>
                </p:nvSpPr>
                <p:spPr>
                  <a:xfrm>
                    <a:off x="4759957" y="3416574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68D7D8BA-B68D-4451-BCA4-B78F40C92D8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59957" y="3416574"/>
                    <a:ext cx="183319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8333" r="-277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20A9364D-6FAC-420B-92EC-C5DCD5CA4F06}"/>
                      </a:ext>
                    </a:extLst>
                  </p:cNvPr>
                  <p:cNvSpPr txBox="1"/>
                  <p:nvPr/>
                </p:nvSpPr>
                <p:spPr>
                  <a:xfrm>
                    <a:off x="2164496" y="836116"/>
                    <a:ext cx="18671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20A9364D-6FAC-420B-92EC-C5DCD5CA4F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64496" y="836116"/>
                    <a:ext cx="186718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9444" r="-16667" b="-754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84694750-5FD5-482D-A1AA-9122E5BA4AE9}"/>
                    </a:ext>
                  </a:extLst>
                </p:cNvPr>
                <p:cNvSpPr/>
                <p:nvPr/>
              </p:nvSpPr>
              <p:spPr>
                <a:xfrm>
                  <a:off x="3441490" y="3682026"/>
                  <a:ext cx="968855" cy="5542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84694750-5FD5-482D-A1AA-9122E5BA4A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1490" y="3682026"/>
                  <a:ext cx="968855" cy="5542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3B520E84-950B-4BA9-9D40-6BBFA61B6F98}"/>
                    </a:ext>
                  </a:extLst>
                </p:cNvPr>
                <p:cNvSpPr/>
                <p:nvPr/>
              </p:nvSpPr>
              <p:spPr>
                <a:xfrm>
                  <a:off x="4620945" y="3721737"/>
                  <a:ext cx="1121140" cy="5542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3B520E84-950B-4BA9-9D40-6BBFA61B6F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0945" y="3721737"/>
                  <a:ext cx="1121140" cy="5542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209DDE49-D1D0-442F-9D58-94BA2A3ED4A1}"/>
              </a:ext>
            </a:extLst>
          </p:cNvPr>
          <p:cNvGrpSpPr/>
          <p:nvPr/>
        </p:nvGrpSpPr>
        <p:grpSpPr>
          <a:xfrm>
            <a:off x="8637619" y="2853732"/>
            <a:ext cx="3456632" cy="3382093"/>
            <a:chOff x="2994410" y="1286189"/>
            <a:chExt cx="3456632" cy="3382093"/>
          </a:xfrm>
        </p:grpSpPr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AD124458-7A93-4199-9647-4079A292295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94410" y="1286189"/>
              <a:ext cx="3456632" cy="3382093"/>
              <a:chOff x="2115504" y="809957"/>
              <a:chExt cx="2947166" cy="2883616"/>
            </a:xfrm>
          </p:grpSpPr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23174612-62D8-45B7-9EEC-E32768E8FA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15504" y="3416575"/>
                <a:ext cx="2947166" cy="10278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8527F85A-BC22-40DB-AE04-BB2484984E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25100" y="809957"/>
                <a:ext cx="8384" cy="278439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箭头连接符 67">
                <a:extLst>
                  <a:ext uri="{FF2B5EF4-FFF2-40B4-BE49-F238E27FC236}">
                    <a16:creationId xmlns:a16="http://schemas.microsoft.com/office/drawing/2014/main" id="{6C66D0BC-A7EB-4F2F-B4C5-7C3805A99C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25100" y="2636945"/>
                <a:ext cx="0" cy="779628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箭头连接符 68">
                <a:extLst>
                  <a:ext uri="{FF2B5EF4-FFF2-40B4-BE49-F238E27FC236}">
                    <a16:creationId xmlns:a16="http://schemas.microsoft.com/office/drawing/2014/main" id="{9313A888-99F9-44A1-9855-4F74566763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24917" y="1113115"/>
                <a:ext cx="0" cy="233888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id="{22641400-846A-4365-B6ED-5937F427CBAF}"/>
                      </a:ext>
                    </a:extLst>
                  </p:cNvPr>
                  <p:cNvSpPr txBox="1"/>
                  <p:nvPr/>
                </p:nvSpPr>
                <p:spPr>
                  <a:xfrm>
                    <a:off x="4759957" y="3416574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id="{22641400-846A-4365-B6ED-5937F427CBA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59957" y="3416574"/>
                    <a:ext cx="183319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8571" r="-571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文本框 70">
                    <a:extLst>
                      <a:ext uri="{FF2B5EF4-FFF2-40B4-BE49-F238E27FC236}">
                        <a16:creationId xmlns:a16="http://schemas.microsoft.com/office/drawing/2014/main" id="{EEE7D90F-54AE-4CFC-861F-E8D4A1F75E57}"/>
                      </a:ext>
                    </a:extLst>
                  </p:cNvPr>
                  <p:cNvSpPr txBox="1"/>
                  <p:nvPr/>
                </p:nvSpPr>
                <p:spPr>
                  <a:xfrm>
                    <a:off x="2164496" y="836116"/>
                    <a:ext cx="18671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1" name="文本框 70">
                    <a:extLst>
                      <a:ext uri="{FF2B5EF4-FFF2-40B4-BE49-F238E27FC236}">
                        <a16:creationId xmlns:a16="http://schemas.microsoft.com/office/drawing/2014/main" id="{EEE7D90F-54AE-4CFC-861F-E8D4A1F75E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64496" y="836116"/>
                    <a:ext cx="186718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9444" r="-16667" b="-754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矩形 63">
                  <a:extLst>
                    <a:ext uri="{FF2B5EF4-FFF2-40B4-BE49-F238E27FC236}">
                      <a16:creationId xmlns:a16="http://schemas.microsoft.com/office/drawing/2014/main" id="{6263133B-D4BF-4F55-88C2-608BA3E4E1CC}"/>
                    </a:ext>
                  </a:extLst>
                </p:cNvPr>
                <p:cNvSpPr/>
                <p:nvPr/>
              </p:nvSpPr>
              <p:spPr>
                <a:xfrm>
                  <a:off x="3409590" y="3447549"/>
                  <a:ext cx="968855" cy="55245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4" name="矩形 63">
                  <a:extLst>
                    <a:ext uri="{FF2B5EF4-FFF2-40B4-BE49-F238E27FC236}">
                      <a16:creationId xmlns:a16="http://schemas.microsoft.com/office/drawing/2014/main" id="{6263133B-D4BF-4F55-88C2-608BA3E4E1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9590" y="3447549"/>
                  <a:ext cx="968855" cy="55245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矩形 64">
                  <a:extLst>
                    <a:ext uri="{FF2B5EF4-FFF2-40B4-BE49-F238E27FC236}">
                      <a16:creationId xmlns:a16="http://schemas.microsoft.com/office/drawing/2014/main" id="{D593B849-3FD9-4ED8-9EE8-DE6EEBA88CE8}"/>
                    </a:ext>
                  </a:extLst>
                </p:cNvPr>
                <p:cNvSpPr/>
                <p:nvPr/>
              </p:nvSpPr>
              <p:spPr>
                <a:xfrm>
                  <a:off x="3409590" y="1512018"/>
                  <a:ext cx="1121140" cy="5542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5" name="矩形 64">
                  <a:extLst>
                    <a:ext uri="{FF2B5EF4-FFF2-40B4-BE49-F238E27FC236}">
                      <a16:creationId xmlns:a16="http://schemas.microsoft.com/office/drawing/2014/main" id="{D593B849-3FD9-4ED8-9EE8-DE6EEBA88C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9590" y="1512018"/>
                  <a:ext cx="1121140" cy="55425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F36A751D-86EC-496C-A972-B71043AB1F27}"/>
              </a:ext>
            </a:extLst>
          </p:cNvPr>
          <p:cNvSpPr txBox="1"/>
          <p:nvPr/>
        </p:nvSpPr>
        <p:spPr>
          <a:xfrm>
            <a:off x="307975" y="41814"/>
            <a:ext cx="761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ea typeface="微软雅黑" panose="020B0503020204020204" pitchFamily="34" charset="-122"/>
              </a:rPr>
              <a:t>特征值与特征向量</a:t>
            </a:r>
            <a:endParaRPr lang="en-US" altLang="zh-CN" sz="3600" b="1" dirty="0">
              <a:solidFill>
                <a:srgbClr val="0A05DF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B6C9F3D0-DDFD-4B51-9808-DD7836E8BC83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6528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07974" y="41814"/>
            <a:ext cx="8698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标量对向量导数</a:t>
            </a:r>
            <a:endParaRPr lang="en-US" altLang="zh-CN" sz="36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08155" y="1032710"/>
                <a:ext cx="11916697" cy="53882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</m:oMath>
                </a14:m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  <a:cs typeface="Calibri" panose="020F0502020204030204" pitchFamily="34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  <a:cs typeface="Calibri" panose="020F0502020204030204" pitchFamily="34" charset="0"/>
                  </a:rPr>
                  <a:t>维向量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⋯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  <a:cs typeface="Calibri" panose="020F0502020204030204" pitchFamily="34" charset="0"/>
                  </a:rPr>
                  <a:t>一个标量函数。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</m:oMath>
                </a14:m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  <a:cs typeface="Calibri" panose="020F0502020204030204" pitchFamily="34" charset="0"/>
                  </a:rPr>
                  <a:t>对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</m:oMath>
                </a14:m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  <a:cs typeface="Calibri" panose="020F0502020204030204" pitchFamily="34" charset="0"/>
                  </a:rPr>
                  <a:t>的导数是一个如下的列向量</a:t>
                </a:r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  <a:cs typeface="Calibri" panose="020F0502020204030204" pitchFamily="34" charset="0"/>
                </a:endParaRPr>
              </a:p>
              <a:p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b="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b="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num>
                                  <m:den>
                                    <m:r>
                                      <a:rPr lang="zh-CN" altLang="en-US" sz="2800" b="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这个导数也被称作梯度。</a:t>
                </a: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55" y="1032710"/>
                <a:ext cx="11916697" cy="5388270"/>
              </a:xfrm>
              <a:prstGeom prst="rect">
                <a:avLst/>
              </a:prstGeom>
              <a:blipFill>
                <a:blip r:embed="rId2"/>
                <a:stretch>
                  <a:fillRect l="-1074" t="-1357" b="-22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组合 15">
            <a:extLst>
              <a:ext uri="{FF2B5EF4-FFF2-40B4-BE49-F238E27FC236}">
                <a16:creationId xmlns:a16="http://schemas.microsoft.com/office/drawing/2014/main" id="{C2702EF6-BFC9-402A-A935-76B4BA369637}"/>
              </a:ext>
            </a:extLst>
          </p:cNvPr>
          <p:cNvGrpSpPr/>
          <p:nvPr/>
        </p:nvGrpSpPr>
        <p:grpSpPr>
          <a:xfrm>
            <a:off x="8689751" y="2967335"/>
            <a:ext cx="2092878" cy="1610286"/>
            <a:chOff x="8689751" y="2967335"/>
            <a:chExt cx="2092878" cy="1610286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D8E6EC8C-7AEA-4634-9FC8-E587845C04B1}"/>
                </a:ext>
              </a:extLst>
            </p:cNvPr>
            <p:cNvSpPr/>
            <p:nvPr/>
          </p:nvSpPr>
          <p:spPr>
            <a:xfrm>
              <a:off x="9202994" y="3009196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6DB00ED-27A7-4BA3-84DD-DF635E9AA1D0}"/>
                </a:ext>
              </a:extLst>
            </p:cNvPr>
            <p:cNvSpPr/>
            <p:nvPr/>
          </p:nvSpPr>
          <p:spPr>
            <a:xfrm>
              <a:off x="9202994" y="3663221"/>
              <a:ext cx="18288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33BAFB62-3680-460F-8F91-0E8286B3ADD7}"/>
                </a:ext>
              </a:extLst>
            </p:cNvPr>
            <p:cNvCxnSpPr>
              <a:cxnSpLocks/>
            </p:cNvCxnSpPr>
            <p:nvPr/>
          </p:nvCxnSpPr>
          <p:spPr>
            <a:xfrm>
              <a:off x="8689751" y="3448665"/>
              <a:ext cx="120936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2C4C2B8-5170-48C3-8522-05F3D1E0EDBC}"/>
                </a:ext>
              </a:extLst>
            </p:cNvPr>
            <p:cNvSpPr txBox="1"/>
            <p:nvPr/>
          </p:nvSpPr>
          <p:spPr>
            <a:xfrm>
              <a:off x="9911395" y="2967335"/>
              <a:ext cx="52931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dirty="0">
                  <a:solidFill>
                    <a:srgbClr val="0070C0"/>
                  </a:solidFill>
                </a:rPr>
                <a:t>=</a:t>
              </a:r>
              <a:endParaRPr lang="zh-CN" altLang="en-US" sz="5400" dirty="0">
                <a:solidFill>
                  <a:srgbClr val="0070C0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8A4EFAE-AE2F-40A4-ACA6-CA8106F815C1}"/>
                </a:ext>
              </a:extLst>
            </p:cNvPr>
            <p:cNvSpPr/>
            <p:nvPr/>
          </p:nvSpPr>
          <p:spPr>
            <a:xfrm>
              <a:off x="10599749" y="3100636"/>
              <a:ext cx="18288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2FBB3B94-55BE-4CC9-9E6A-2815BAFF55C1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1646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07974" y="41814"/>
            <a:ext cx="8216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标量对矩阵的导数</a:t>
            </a:r>
            <a:endParaRPr lang="en-US" altLang="zh-CN" sz="36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08155" y="1032710"/>
                <a:ext cx="11916697" cy="41002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</m:oMath>
                </a14:m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  <a:cs typeface="Calibri" panose="020F0502020204030204" pitchFamily="34" charset="0"/>
                  </a:rPr>
                  <a:t>是一个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</m:oMath>
                </a14:m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  <a:cs typeface="Calibri" panose="020F0502020204030204" pitchFamily="34" charset="0"/>
                  </a:rPr>
                  <a:t>行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  <a:cs typeface="Calibri" panose="020F0502020204030204" pitchFamily="34" charset="0"/>
                  </a:rPr>
                  <a:t>列矩阵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𝑿</m:t>
                    </m:r>
                  </m:oMath>
                </a14:m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  <a:cs typeface="Calibri" panose="020F0502020204030204" pitchFamily="34" charset="0"/>
                  </a:rPr>
                  <a:t>的标量函数。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</m:oMath>
                </a14:m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  <a:cs typeface="Calibri" panose="020F0502020204030204" pitchFamily="34" charset="0"/>
                  </a:rPr>
                  <a:t>对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𝑿</m:t>
                    </m:r>
                  </m:oMath>
                </a14:m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  <a:cs typeface="Calibri" panose="020F0502020204030204" pitchFamily="34" charset="0"/>
                  </a:rPr>
                  <a:t>的导数也是一个如下的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</m:oMath>
                </a14:m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  <a:cs typeface="Calibri" panose="020F0502020204030204" pitchFamily="34" charset="0"/>
                  </a:rPr>
                  <a:t>行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  <a:cs typeface="Calibri" panose="020F0502020204030204" pitchFamily="34" charset="0"/>
                  </a:rPr>
                  <a:t>列的矩阵，</a:t>
                </a:r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𝑚𝑛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8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55" y="1032710"/>
                <a:ext cx="11916697" cy="4100225"/>
              </a:xfrm>
              <a:prstGeom prst="rect">
                <a:avLst/>
              </a:prstGeom>
              <a:blipFill>
                <a:blip r:embed="rId3"/>
                <a:stretch>
                  <a:fillRect l="-1074" t="-1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>
            <a:extLst>
              <a:ext uri="{FF2B5EF4-FFF2-40B4-BE49-F238E27FC236}">
                <a16:creationId xmlns:a16="http://schemas.microsoft.com/office/drawing/2014/main" id="{2F80C886-5680-4719-9738-9A3994FDDEEB}"/>
              </a:ext>
            </a:extLst>
          </p:cNvPr>
          <p:cNvGrpSpPr/>
          <p:nvPr/>
        </p:nvGrpSpPr>
        <p:grpSpPr>
          <a:xfrm>
            <a:off x="9358344" y="3006664"/>
            <a:ext cx="2550078" cy="1610082"/>
            <a:chOff x="8689751" y="2967335"/>
            <a:chExt cx="2550078" cy="1610082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D0A15FD8-9804-4184-96A7-25E69A16CB37}"/>
                </a:ext>
              </a:extLst>
            </p:cNvPr>
            <p:cNvSpPr/>
            <p:nvPr/>
          </p:nvSpPr>
          <p:spPr>
            <a:xfrm>
              <a:off x="9202994" y="3009196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90E2BA3-45AA-45C2-A8E5-1050AD4C007C}"/>
                </a:ext>
              </a:extLst>
            </p:cNvPr>
            <p:cNvSpPr/>
            <p:nvPr/>
          </p:nvSpPr>
          <p:spPr>
            <a:xfrm>
              <a:off x="8974394" y="3663017"/>
              <a:ext cx="64008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DE28ED82-CDFA-4BF1-BB8F-C4687A21550E}"/>
                </a:ext>
              </a:extLst>
            </p:cNvPr>
            <p:cNvCxnSpPr>
              <a:cxnSpLocks/>
            </p:cNvCxnSpPr>
            <p:nvPr/>
          </p:nvCxnSpPr>
          <p:spPr>
            <a:xfrm>
              <a:off x="8689751" y="3448665"/>
              <a:ext cx="120936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3C3EB5F-8043-4E7A-A40D-7682B748C818}"/>
                </a:ext>
              </a:extLst>
            </p:cNvPr>
            <p:cNvSpPr txBox="1"/>
            <p:nvPr/>
          </p:nvSpPr>
          <p:spPr>
            <a:xfrm>
              <a:off x="9911395" y="2967335"/>
              <a:ext cx="52931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dirty="0">
                  <a:solidFill>
                    <a:srgbClr val="0070C0"/>
                  </a:solidFill>
                </a:rPr>
                <a:t>=</a:t>
              </a:r>
              <a:endParaRPr lang="zh-CN" altLang="en-US" sz="5400" dirty="0">
                <a:solidFill>
                  <a:srgbClr val="0070C0"/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73753B9-650C-4350-BB47-45805015801A}"/>
                </a:ext>
              </a:extLst>
            </p:cNvPr>
            <p:cNvSpPr/>
            <p:nvPr/>
          </p:nvSpPr>
          <p:spPr>
            <a:xfrm>
              <a:off x="10599749" y="3100636"/>
              <a:ext cx="64008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A3CB06CC-612A-46A0-A7A6-AC3758F78D0C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079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22966" y="36439"/>
            <a:ext cx="761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ea typeface="微软雅黑" panose="020B0503020204020204" pitchFamily="34" charset="-122"/>
              </a:rPr>
              <a:t>导数与微分</a:t>
            </a:r>
            <a:endParaRPr lang="en-US" altLang="zh-CN" sz="3600" b="1" dirty="0">
              <a:solidFill>
                <a:srgbClr val="0A05DF"/>
              </a:solidFill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625F5D0B-40E8-4685-AF88-C992A7915837}"/>
                  </a:ext>
                </a:extLst>
              </p:cNvPr>
              <p:cNvSpPr/>
              <p:nvPr/>
            </p:nvSpPr>
            <p:spPr>
              <a:xfrm>
                <a:off x="1920502" y="1234196"/>
                <a:ext cx="8208667" cy="1162116"/>
              </a:xfrm>
              <a:prstGeom prst="roundRect">
                <a:avLst/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unc>
                        <m:func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+∆</m:t>
                                  </m:r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625F5D0B-40E8-4685-AF88-C992A791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502" y="1234196"/>
                <a:ext cx="8208667" cy="1162116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36F1D9A7-9839-4853-9D8F-649B672ACA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4020304"/>
                  </p:ext>
                </p:extLst>
              </p:nvPr>
            </p:nvGraphicFramePr>
            <p:xfrm>
              <a:off x="2070100" y="2888710"/>
              <a:ext cx="8128000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3778931937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53569845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方程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导数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47354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zh-CN" altLang="en-US" sz="24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400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67684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3228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8121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1/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66646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767166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2001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36F1D9A7-9839-4853-9D8F-649B672ACA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4020304"/>
                  </p:ext>
                </p:extLst>
              </p:nvPr>
            </p:nvGraphicFramePr>
            <p:xfrm>
              <a:off x="2070100" y="2888710"/>
              <a:ext cx="8128000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3778931937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53569845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方程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导数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473546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50" t="-109333" r="-100750" b="-5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0150" t="-109333" r="-750" b="-5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676847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50" t="-209333" r="-10075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0150" t="-209333" r="-750" b="-4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7432282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50" t="-305263" r="-100750" b="-3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0150" t="-305263" r="-750" b="-3144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812114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50" t="-410667" r="-100750" b="-2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0150" t="-410667" r="-750" b="-218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66646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50" t="-510667" r="-100750" b="-1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0150" t="-510667" r="-750" b="-118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671668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50" t="-610667" r="-100750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0150" t="-610667" r="-750" b="-18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20010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6D3B2A6-FE2F-4396-9BB2-031BA42197EC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9478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07975" y="41814"/>
            <a:ext cx="8324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向量对标量的导数</a:t>
            </a:r>
            <a:endParaRPr lang="en-US" altLang="zh-CN" sz="36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9827ACA-ED19-4675-B0A1-517D90DEFE0D}"/>
                  </a:ext>
                </a:extLst>
              </p:cNvPr>
              <p:cNvSpPr/>
              <p:nvPr/>
            </p:nvSpPr>
            <p:spPr>
              <a:xfrm>
                <a:off x="0" y="1358092"/>
                <a:ext cx="11916697" cy="2242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𝒚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⋯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  <a:cs typeface="Calibri" panose="020F0502020204030204" pitchFamily="34" charset="0"/>
                  </a:rPr>
                  <a:t>是一个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</m:oMath>
                </a14:m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  <a:cs typeface="Calibri" panose="020F0502020204030204" pitchFamily="34" charset="0"/>
                  </a:rPr>
                  <a:t>维的向量，而且每个元素都是标量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</m:oMath>
                </a14:m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  <a:cs typeface="Calibri" panose="020F0502020204030204" pitchFamily="34" charset="0"/>
                  </a:rPr>
                  <a:t>的函数。</a:t>
                </a:r>
                <a:r>
                  <a:rPr lang="en-US" altLang="zh-CN" sz="2800" dirty="0">
                    <a:latin typeface="KaiTi" panose="02010609060101010101" pitchFamily="49" charset="-122"/>
                    <a:ea typeface="KaiTi" panose="02010609060101010101" pitchFamily="49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𝒚</m:t>
                    </m:r>
                  </m:oMath>
                </a14:m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  <a:cs typeface="Calibri" panose="020F0502020204030204" pitchFamily="34" charset="0"/>
                  </a:rPr>
                  <a:t>对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</m:oMath>
                </a14:m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  <a:cs typeface="Calibri" panose="020F0502020204030204" pitchFamily="34" charset="0"/>
                  </a:rPr>
                  <a:t>的导数是如下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</m:oMath>
                </a14:m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  <a:cs typeface="Calibri" panose="020F0502020204030204" pitchFamily="34" charset="0"/>
                  </a:rPr>
                  <a:t>维的行向量</a:t>
                </a:r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  <a:cs typeface="Calibri" panose="020F0502020204030204" pitchFamily="34" charset="0"/>
                </a:endParaRPr>
              </a:p>
              <a:p>
                <a:endParaRPr lang="en-US" altLang="zh-CN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800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9827ACA-ED19-4675-B0A1-517D90DEF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58092"/>
                <a:ext cx="11916697" cy="2242024"/>
              </a:xfrm>
              <a:prstGeom prst="rect">
                <a:avLst/>
              </a:prstGeom>
              <a:blipFill>
                <a:blip r:embed="rId2"/>
                <a:stretch>
                  <a:fillRect t="-3533" r="-39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>
            <a:extLst>
              <a:ext uri="{FF2B5EF4-FFF2-40B4-BE49-F238E27FC236}">
                <a16:creationId xmlns:a16="http://schemas.microsoft.com/office/drawing/2014/main" id="{DB1BF929-C612-4508-8916-0D16A77924D5}"/>
              </a:ext>
            </a:extLst>
          </p:cNvPr>
          <p:cNvGrpSpPr/>
          <p:nvPr/>
        </p:nvGrpSpPr>
        <p:grpSpPr>
          <a:xfrm>
            <a:off x="4874835" y="4438674"/>
            <a:ext cx="2853895" cy="1646507"/>
            <a:chOff x="8689751" y="2335598"/>
            <a:chExt cx="2853895" cy="1646507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01393B05-7268-4F86-B392-C11989391654}"/>
                </a:ext>
              </a:extLst>
            </p:cNvPr>
            <p:cNvSpPr/>
            <p:nvPr/>
          </p:nvSpPr>
          <p:spPr>
            <a:xfrm>
              <a:off x="9202994" y="3799225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E53DEAF-B4E2-4BDC-B246-50132855FD23}"/>
                </a:ext>
              </a:extLst>
            </p:cNvPr>
            <p:cNvSpPr/>
            <p:nvPr/>
          </p:nvSpPr>
          <p:spPr>
            <a:xfrm>
              <a:off x="9202994" y="2335598"/>
              <a:ext cx="18288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C329CDF9-125F-4A7C-BAA3-0FA1AB55AC81}"/>
                </a:ext>
              </a:extLst>
            </p:cNvPr>
            <p:cNvCxnSpPr>
              <a:cxnSpLocks/>
            </p:cNvCxnSpPr>
            <p:nvPr/>
          </p:nvCxnSpPr>
          <p:spPr>
            <a:xfrm>
              <a:off x="8689751" y="3448665"/>
              <a:ext cx="120936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81338015-D239-4351-9A9E-3CD864D75BFF}"/>
                </a:ext>
              </a:extLst>
            </p:cNvPr>
            <p:cNvSpPr txBox="1"/>
            <p:nvPr/>
          </p:nvSpPr>
          <p:spPr>
            <a:xfrm>
              <a:off x="9911395" y="2967335"/>
              <a:ext cx="52931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dirty="0">
                  <a:solidFill>
                    <a:srgbClr val="0070C0"/>
                  </a:solidFill>
                </a:rPr>
                <a:t>=</a:t>
              </a:r>
              <a:endParaRPr lang="zh-CN" altLang="en-US" sz="5400" dirty="0">
                <a:solidFill>
                  <a:srgbClr val="0070C0"/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029C183-795F-455E-9B41-B91A548658C8}"/>
                </a:ext>
              </a:extLst>
            </p:cNvPr>
            <p:cNvSpPr/>
            <p:nvPr/>
          </p:nvSpPr>
          <p:spPr>
            <a:xfrm>
              <a:off x="10629246" y="3337560"/>
              <a:ext cx="914400" cy="1828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41DA3F5D-77C9-4011-9ED1-1D14E6AD5D52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8934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07975" y="41814"/>
            <a:ext cx="8580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向量对向量导数</a:t>
            </a:r>
            <a:endParaRPr lang="en-US" altLang="zh-CN" sz="36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FB860B6-6940-46CD-AB57-FC1C565FA03D}"/>
                  </a:ext>
                </a:extLst>
              </p:cNvPr>
              <p:cNvSpPr/>
              <p:nvPr/>
            </p:nvSpPr>
            <p:spPr>
              <a:xfrm>
                <a:off x="108155" y="1032710"/>
                <a:ext cx="11916697" cy="51340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</m:oMath>
                </a14:m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  <a:cs typeface="Calibri" panose="020F0502020204030204" pitchFamily="34" charset="0"/>
                  </a:rPr>
                  <a:t>维的向量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𝒚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⋯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  <a:cs typeface="Calibri" panose="020F0502020204030204" pitchFamily="34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  <a:cs typeface="Calibri" panose="020F0502020204030204" pitchFamily="34" charset="0"/>
                  </a:rPr>
                  <a:t>维向量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⋯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  <a:cs typeface="Calibri" panose="020F0502020204030204" pitchFamily="34" charset="0"/>
                  </a:rPr>
                  <a:t>的函数。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𝒚</m:t>
                    </m:r>
                  </m:oMath>
                </a14:m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  <a:cs typeface="Calibri" panose="020F0502020204030204" pitchFamily="34" charset="0"/>
                  </a:rPr>
                  <a:t>对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</m:oMath>
                </a14:m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  <a:cs typeface="Calibri" panose="020F0502020204030204" pitchFamily="34" charset="0"/>
                  </a:rPr>
                  <a:t>的导数是如下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  <a:cs typeface="Calibri" panose="020F0502020204030204" pitchFamily="34" charset="0"/>
                  </a:rPr>
                  <a:t>行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</m:oMath>
                </a14:m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  <a:cs typeface="Calibri" panose="020F0502020204030204" pitchFamily="34" charset="0"/>
                  </a:rPr>
                  <a:t>列的矩阵</a:t>
                </a:r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  <a:cs typeface="Calibri" panose="020F0502020204030204" pitchFamily="34" charset="0"/>
                </a:endParaRPr>
              </a:p>
              <a:p>
                <a:endParaRPr lang="en-US" altLang="zh-CN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3200" b="1" i="1">
                            <a:latin typeface="Cambria Math" panose="02040503050406030204" pitchFamily="18" charset="0"/>
                          </a:rPr>
                          <m:t>𝒚</m:t>
                        </m:r>
                      </m:num>
                      <m:den>
                        <m:r>
                          <a:rPr lang="zh-CN" alt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sz="32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num>
                                <m:den>
                                  <m: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sz="32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num>
                                <m:den>
                                  <m: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sz="32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num>
                                <m:den>
                                  <m: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altLang="zh-CN" sz="3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US" altLang="zh-CN" sz="2800" dirty="0"/>
              </a:p>
              <a:p>
                <a:endParaRPr lang="en-US" altLang="zh-CN" sz="2800" dirty="0"/>
              </a:p>
              <a:p>
                <a:r>
                  <a:rPr lang="en-US" altLang="zh-CN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,</a:t>
                </a:r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等号右侧矩阵也被称为雅克比矩阵</a:t>
                </a:r>
                <a:r>
                  <a:rPr lang="en-US" altLang="zh-CN" sz="2800" dirty="0">
                    <a:ea typeface="KaiTi" panose="02010609060101010101" pitchFamily="49" charset="-122"/>
                  </a:rPr>
                  <a:t>(Jacobian matrix)</a:t>
                </a:r>
                <a:r>
                  <a:rPr lang="en-US" altLang="zh-CN" sz="2800" dirty="0"/>
                  <a:t>.</a:t>
                </a:r>
                <a:endParaRPr lang="en-US" altLang="zh-CN" sz="2800" dirty="0"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FB860B6-6940-46CD-AB57-FC1C565FA0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55" y="1032710"/>
                <a:ext cx="11916697" cy="5134034"/>
              </a:xfrm>
              <a:prstGeom prst="rect">
                <a:avLst/>
              </a:prstGeom>
              <a:blipFill>
                <a:blip r:embed="rId2"/>
                <a:stretch>
                  <a:fillRect l="-1074" t="-1423" r="-4041" b="-24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4AD19FF9-5780-4467-95F8-3E0CF50A57D0}"/>
              </a:ext>
            </a:extLst>
          </p:cNvPr>
          <p:cNvGrpSpPr/>
          <p:nvPr/>
        </p:nvGrpSpPr>
        <p:grpSpPr>
          <a:xfrm>
            <a:off x="8679918" y="3080268"/>
            <a:ext cx="2824398" cy="1999781"/>
            <a:chOff x="8679918" y="3080268"/>
            <a:chExt cx="2824398" cy="1999781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17B21D9B-F3F4-4642-8D11-D81C3FD1794A}"/>
                </a:ext>
              </a:extLst>
            </p:cNvPr>
            <p:cNvGrpSpPr/>
            <p:nvPr/>
          </p:nvGrpSpPr>
          <p:grpSpPr>
            <a:xfrm>
              <a:off x="8679918" y="3744083"/>
              <a:ext cx="2824398" cy="1335966"/>
              <a:chOff x="8689751" y="2967335"/>
              <a:chExt cx="2824398" cy="1335966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32C661E3-B973-43F6-AA5E-3CEA39343BCB}"/>
                  </a:ext>
                </a:extLst>
              </p:cNvPr>
              <p:cNvSpPr/>
              <p:nvPr/>
            </p:nvSpPr>
            <p:spPr>
              <a:xfrm>
                <a:off x="9202994" y="3663221"/>
                <a:ext cx="182880" cy="64008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16B131DE-7896-4845-B4DB-B0A26B62FE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9751" y="3448665"/>
                <a:ext cx="1209366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44483D0-61EB-4AC1-BACE-72BBF21164A1}"/>
                  </a:ext>
                </a:extLst>
              </p:cNvPr>
              <p:cNvSpPr txBox="1"/>
              <p:nvPr/>
            </p:nvSpPr>
            <p:spPr>
              <a:xfrm>
                <a:off x="9911395" y="2967335"/>
                <a:ext cx="52931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5400" dirty="0">
                    <a:solidFill>
                      <a:srgbClr val="0070C0"/>
                    </a:solidFill>
                  </a:rPr>
                  <a:t>=</a:t>
                </a:r>
                <a:endParaRPr lang="zh-CN" altLang="en-US" sz="54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450A7860-9E31-4207-A0C1-92F68ECC6934}"/>
                  </a:ext>
                </a:extLst>
              </p:cNvPr>
              <p:cNvSpPr/>
              <p:nvPr/>
            </p:nvSpPr>
            <p:spPr>
              <a:xfrm>
                <a:off x="10599749" y="3100636"/>
                <a:ext cx="914400" cy="64008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DCAE22A-44FF-42EB-9BB9-7D73AFDB5BF3}"/>
                </a:ext>
              </a:extLst>
            </p:cNvPr>
            <p:cNvSpPr/>
            <p:nvPr/>
          </p:nvSpPr>
          <p:spPr>
            <a:xfrm>
              <a:off x="9193161" y="3080268"/>
              <a:ext cx="18288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75A69C2-C324-46F0-9DDC-5E1A4809774F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057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07975" y="41814"/>
            <a:ext cx="8580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导数</a:t>
            </a:r>
            <a:endParaRPr lang="en-US" altLang="zh-CN" sz="36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820F204C-21ED-4084-91B3-D03D2EC333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5902247"/>
                  </p:ext>
                </p:extLst>
              </p:nvPr>
            </p:nvGraphicFramePr>
            <p:xfrm>
              <a:off x="2349910" y="1815254"/>
              <a:ext cx="7425403" cy="4480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29403">
                      <a:extLst>
                        <a:ext uri="{9D8B030D-6E8A-4147-A177-3AD203B41FA5}">
                          <a16:colId xmlns:a16="http://schemas.microsoft.com/office/drawing/2014/main" val="47316599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33294741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35357185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183072204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b="0" dirty="0">
                            <a:solidFill>
                              <a:schemeClr val="tx1"/>
                            </a:solidFill>
                            <a:latin typeface="KaiTi" panose="02010609060101010101" pitchFamily="49" charset="-122"/>
                            <a:ea typeface="KaiTi" panose="02010609060101010101" pitchFamily="49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6E3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标量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6E3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向量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6E3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矩阵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6E3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8492475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r>
                            <a:rPr lang="zh-CN" altLang="en-US" sz="2800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标量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6E3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num>
                                  <m:den>
                                    <m:r>
                                      <a:rPr lang="zh-CN" altLang="en-US" sz="280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sz="2800" dirty="0">
                            <a:solidFill>
                              <a:schemeClr val="tx1"/>
                            </a:solidFill>
                            <a:latin typeface="KaiTi" panose="02010609060101010101" pitchFamily="49" charset="-122"/>
                            <a:ea typeface="KaiTi" panose="02010609060101010101" pitchFamily="49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num>
                                  <m:den>
                                    <m:r>
                                      <a:rPr lang="zh-CN" altLang="en-US" sz="280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sz="2800" dirty="0">
                            <a:solidFill>
                              <a:schemeClr val="tx1"/>
                            </a:solidFill>
                            <a:latin typeface="KaiTi" panose="02010609060101010101" pitchFamily="49" charset="-122"/>
                            <a:ea typeface="KaiTi" panose="02010609060101010101" pitchFamily="49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num>
                                  <m:den>
                                    <m:r>
                                      <a:rPr lang="zh-CN" altLang="en-US" sz="280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sz="2800" dirty="0">
                            <a:solidFill>
                              <a:schemeClr val="tx1"/>
                            </a:solidFill>
                            <a:latin typeface="KaiTi" panose="02010609060101010101" pitchFamily="49" charset="-122"/>
                            <a:ea typeface="KaiTi" panose="02010609060101010101" pitchFamily="49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62136164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r>
                            <a:rPr lang="zh-CN" altLang="en-US" sz="2800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向量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6E3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num>
                                  <m:den>
                                    <m:r>
                                      <a:rPr lang="zh-CN" altLang="en-US" sz="280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sz="2800" dirty="0">
                            <a:solidFill>
                              <a:schemeClr val="tx1"/>
                            </a:solidFill>
                            <a:latin typeface="KaiTi" panose="02010609060101010101" pitchFamily="49" charset="-122"/>
                            <a:ea typeface="KaiTi" panose="02010609060101010101" pitchFamily="49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num>
                                  <m:den>
                                    <m:r>
                                      <a:rPr lang="zh-CN" altLang="en-US" sz="280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sz="2800" dirty="0">
                            <a:solidFill>
                              <a:schemeClr val="tx1"/>
                            </a:solidFill>
                            <a:latin typeface="KaiTi" panose="02010609060101010101" pitchFamily="49" charset="-122"/>
                            <a:ea typeface="KaiTi" panose="02010609060101010101" pitchFamily="49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altLang="zh-CN" sz="2800" dirty="0">
                            <a:latin typeface="KaiTi" panose="02010609060101010101" pitchFamily="49" charset="-122"/>
                            <a:ea typeface="KaiTi" panose="02010609060101010101" pitchFamily="49" charset="-122"/>
                            <a:cs typeface="Calibri" panose="020F0502020204030204" pitchFamily="34" charset="0"/>
                          </a:endParaRPr>
                        </a:p>
                        <a:p>
                          <a:pPr algn="ctr"/>
                          <a:endParaRPr lang="zh-CN" altLang="en-US" sz="2800" dirty="0">
                            <a:solidFill>
                              <a:schemeClr val="tx1"/>
                            </a:solidFill>
                            <a:latin typeface="KaiTi" panose="02010609060101010101" pitchFamily="49" charset="-122"/>
                            <a:ea typeface="KaiTi" panose="02010609060101010101" pitchFamily="49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20513885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r>
                            <a:rPr lang="zh-CN" altLang="en-US" sz="2800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矩阵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6E3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num>
                                  <m:den>
                                    <m:r>
                                      <a:rPr lang="zh-CN" altLang="en-US" sz="280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sz="2800" dirty="0">
                            <a:solidFill>
                              <a:schemeClr val="tx1"/>
                            </a:solidFill>
                            <a:latin typeface="KaiTi" panose="02010609060101010101" pitchFamily="49" charset="-122"/>
                            <a:ea typeface="KaiTi" panose="02010609060101010101" pitchFamily="49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altLang="zh-CN" sz="2800" dirty="0">
                            <a:latin typeface="KaiTi" panose="02010609060101010101" pitchFamily="49" charset="-122"/>
                            <a:ea typeface="KaiTi" panose="02010609060101010101" pitchFamily="49" charset="-122"/>
                            <a:cs typeface="Calibri" panose="020F0502020204030204" pitchFamily="34" charset="0"/>
                          </a:endParaRPr>
                        </a:p>
                        <a:p>
                          <a:pPr algn="ctr"/>
                          <a:endParaRPr lang="zh-CN" altLang="en-US" sz="2800" dirty="0">
                            <a:solidFill>
                              <a:schemeClr val="tx1"/>
                            </a:solidFill>
                            <a:latin typeface="KaiTi" panose="02010609060101010101" pitchFamily="49" charset="-122"/>
                            <a:ea typeface="KaiTi" panose="02010609060101010101" pitchFamily="49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altLang="zh-CN" sz="2800" dirty="0">
                            <a:latin typeface="KaiTi" panose="02010609060101010101" pitchFamily="49" charset="-122"/>
                            <a:ea typeface="KaiTi" panose="02010609060101010101" pitchFamily="49" charset="-122"/>
                            <a:cs typeface="Calibri" panose="020F0502020204030204" pitchFamily="34" charset="0"/>
                          </a:endParaRPr>
                        </a:p>
                        <a:p>
                          <a:pPr algn="ctr"/>
                          <a:endParaRPr lang="zh-CN" altLang="en-US" sz="2800" dirty="0">
                            <a:solidFill>
                              <a:schemeClr val="tx1"/>
                            </a:solidFill>
                            <a:latin typeface="KaiTi" panose="02010609060101010101" pitchFamily="49" charset="-122"/>
                            <a:ea typeface="KaiTi" panose="02010609060101010101" pitchFamily="49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362117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820F204C-21ED-4084-91B3-D03D2EC333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5902247"/>
                  </p:ext>
                </p:extLst>
              </p:nvPr>
            </p:nvGraphicFramePr>
            <p:xfrm>
              <a:off x="2349910" y="1815254"/>
              <a:ext cx="7425403" cy="4480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29403">
                      <a:extLst>
                        <a:ext uri="{9D8B030D-6E8A-4147-A177-3AD203B41FA5}">
                          <a16:colId xmlns:a16="http://schemas.microsoft.com/office/drawing/2014/main" val="47316599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33294741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35357185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183072204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b="0" dirty="0">
                            <a:solidFill>
                              <a:schemeClr val="tx1"/>
                            </a:solidFill>
                            <a:latin typeface="KaiTi" panose="02010609060101010101" pitchFamily="49" charset="-122"/>
                            <a:ea typeface="KaiTi" panose="02010609060101010101" pitchFamily="49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6E3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标量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6E3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向量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6E3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矩阵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6E3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8492475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r>
                            <a:rPr lang="zh-CN" altLang="en-US" sz="2800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标量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6E3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5569" t="-77436" r="-200299" b="-2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6066" t="-77436" r="-100901" b="-2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65269" t="-77436" r="-599" b="-201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2136164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r>
                            <a:rPr lang="zh-CN" altLang="en-US" sz="2800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向量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6E3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5569" t="-176531" r="-200299" b="-1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6066" t="-176531" r="-100901" b="-1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altLang="zh-CN" sz="2800" dirty="0">
                            <a:latin typeface="KaiTi" panose="02010609060101010101" pitchFamily="49" charset="-122"/>
                            <a:ea typeface="KaiTi" panose="02010609060101010101" pitchFamily="49" charset="-122"/>
                            <a:cs typeface="Calibri" panose="020F0502020204030204" pitchFamily="34" charset="0"/>
                          </a:endParaRPr>
                        </a:p>
                        <a:p>
                          <a:pPr algn="ctr"/>
                          <a:endParaRPr lang="zh-CN" altLang="en-US" sz="2800" dirty="0">
                            <a:solidFill>
                              <a:schemeClr val="tx1"/>
                            </a:solidFill>
                            <a:latin typeface="KaiTi" panose="02010609060101010101" pitchFamily="49" charset="-122"/>
                            <a:ea typeface="KaiTi" panose="02010609060101010101" pitchFamily="49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20513885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r>
                            <a:rPr lang="zh-CN" altLang="en-US" sz="2800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矩阵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6E3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5569" t="-277949" r="-200299" b="-10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altLang="zh-CN" sz="2800" dirty="0">
                            <a:latin typeface="KaiTi" panose="02010609060101010101" pitchFamily="49" charset="-122"/>
                            <a:ea typeface="KaiTi" panose="02010609060101010101" pitchFamily="49" charset="-122"/>
                            <a:cs typeface="Calibri" panose="020F0502020204030204" pitchFamily="34" charset="0"/>
                          </a:endParaRPr>
                        </a:p>
                        <a:p>
                          <a:pPr algn="ctr"/>
                          <a:endParaRPr lang="zh-CN" altLang="en-US" sz="2800" dirty="0">
                            <a:solidFill>
                              <a:schemeClr val="tx1"/>
                            </a:solidFill>
                            <a:latin typeface="KaiTi" panose="02010609060101010101" pitchFamily="49" charset="-122"/>
                            <a:ea typeface="KaiTi" panose="02010609060101010101" pitchFamily="49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altLang="zh-CN" sz="2800" dirty="0">
                            <a:latin typeface="KaiTi" panose="02010609060101010101" pitchFamily="49" charset="-122"/>
                            <a:ea typeface="KaiTi" panose="02010609060101010101" pitchFamily="49" charset="-122"/>
                            <a:cs typeface="Calibri" panose="020F0502020204030204" pitchFamily="34" charset="0"/>
                          </a:endParaRPr>
                        </a:p>
                        <a:p>
                          <a:pPr algn="ctr"/>
                          <a:endParaRPr lang="zh-CN" altLang="en-US" sz="2800" dirty="0">
                            <a:solidFill>
                              <a:schemeClr val="tx1"/>
                            </a:solidFill>
                            <a:latin typeface="KaiTi" panose="02010609060101010101" pitchFamily="49" charset="-122"/>
                            <a:ea typeface="KaiTi" panose="02010609060101010101" pitchFamily="49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362117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B012D197-1F5E-496D-A73F-EC04622E7B07}"/>
              </a:ext>
            </a:extLst>
          </p:cNvPr>
          <p:cNvSpPr/>
          <p:nvPr/>
        </p:nvSpPr>
        <p:spPr>
          <a:xfrm>
            <a:off x="2734883" y="1815254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方程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955CA7E-6366-4F3C-A1E6-4F1C20686165}"/>
              </a:ext>
            </a:extLst>
          </p:cNvPr>
          <p:cNvSpPr/>
          <p:nvPr/>
        </p:nvSpPr>
        <p:spPr>
          <a:xfrm>
            <a:off x="2349910" y="2356495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变量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B89DCA25-A14F-4D40-B6B1-8D85C0D1D087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8231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07975" y="41814"/>
            <a:ext cx="8580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导数</a:t>
            </a:r>
            <a:endParaRPr lang="en-US" altLang="zh-CN" sz="36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2C3E9A6-EF29-43B0-9E8F-8DE3D9A842A8}"/>
              </a:ext>
            </a:extLst>
          </p:cNvPr>
          <p:cNvGrpSpPr/>
          <p:nvPr/>
        </p:nvGrpSpPr>
        <p:grpSpPr>
          <a:xfrm>
            <a:off x="1507906" y="1080888"/>
            <a:ext cx="1209366" cy="1568425"/>
            <a:chOff x="8689751" y="3009196"/>
            <a:chExt cx="1209366" cy="1568425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8C8CD3D8-460F-4C7D-827B-6EF91A75B173}"/>
                </a:ext>
              </a:extLst>
            </p:cNvPr>
            <p:cNvSpPr/>
            <p:nvPr/>
          </p:nvSpPr>
          <p:spPr>
            <a:xfrm>
              <a:off x="9202994" y="3009196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C9B930E-52B8-4EBB-B2BF-102968CF480C}"/>
                </a:ext>
              </a:extLst>
            </p:cNvPr>
            <p:cNvSpPr/>
            <p:nvPr/>
          </p:nvSpPr>
          <p:spPr>
            <a:xfrm>
              <a:off x="9202994" y="3663221"/>
              <a:ext cx="18288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34AB7005-D7DB-4937-88D2-82543E9AAE3F}"/>
                </a:ext>
              </a:extLst>
            </p:cNvPr>
            <p:cNvCxnSpPr>
              <a:cxnSpLocks/>
            </p:cNvCxnSpPr>
            <p:nvPr/>
          </p:nvCxnSpPr>
          <p:spPr>
            <a:xfrm>
              <a:off x="8689751" y="3448665"/>
              <a:ext cx="120936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3AF8FBA-5AFE-4D69-992B-43BF6BDD98F8}"/>
              </a:ext>
            </a:extLst>
          </p:cNvPr>
          <p:cNvGrpSpPr/>
          <p:nvPr/>
        </p:nvGrpSpPr>
        <p:grpSpPr>
          <a:xfrm>
            <a:off x="3742341" y="1080888"/>
            <a:ext cx="1207008" cy="1568016"/>
            <a:chOff x="8689751" y="3009196"/>
            <a:chExt cx="1209366" cy="1545264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CA854805-18C3-48F8-B916-FA8D33DA050A}"/>
                </a:ext>
              </a:extLst>
            </p:cNvPr>
            <p:cNvSpPr/>
            <p:nvPr/>
          </p:nvSpPr>
          <p:spPr>
            <a:xfrm>
              <a:off x="9202994" y="3009196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82F0F47B-9A4E-4587-A6B1-E8EF0040B7C0}"/>
                </a:ext>
              </a:extLst>
            </p:cNvPr>
            <p:cNvSpPr/>
            <p:nvPr/>
          </p:nvSpPr>
          <p:spPr>
            <a:xfrm>
              <a:off x="8974394" y="3653328"/>
              <a:ext cx="640080" cy="9011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C73AC866-C609-4048-B17E-57D199B86036}"/>
                </a:ext>
              </a:extLst>
            </p:cNvPr>
            <p:cNvCxnSpPr>
              <a:cxnSpLocks/>
            </p:cNvCxnSpPr>
            <p:nvPr/>
          </p:nvCxnSpPr>
          <p:spPr>
            <a:xfrm>
              <a:off x="8689751" y="3448665"/>
              <a:ext cx="120936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74F38D3-BC0E-4794-87E4-DEBD76A219C0}"/>
              </a:ext>
            </a:extLst>
          </p:cNvPr>
          <p:cNvGrpSpPr/>
          <p:nvPr/>
        </p:nvGrpSpPr>
        <p:grpSpPr>
          <a:xfrm>
            <a:off x="5974417" y="1080888"/>
            <a:ext cx="1209366" cy="1567851"/>
            <a:chOff x="8689751" y="2335598"/>
            <a:chExt cx="1209366" cy="1567851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785A16DE-A43F-4C7C-8215-B39ED6F54B18}"/>
                </a:ext>
              </a:extLst>
            </p:cNvPr>
            <p:cNvSpPr/>
            <p:nvPr/>
          </p:nvSpPr>
          <p:spPr>
            <a:xfrm>
              <a:off x="9202994" y="3720569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72BEFB05-A36F-4C3E-BB2F-F603859F5CBE}"/>
                </a:ext>
              </a:extLst>
            </p:cNvPr>
            <p:cNvSpPr/>
            <p:nvPr/>
          </p:nvSpPr>
          <p:spPr>
            <a:xfrm>
              <a:off x="9202994" y="2335598"/>
              <a:ext cx="18288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33E20CFE-22D0-4108-B7EF-6B10739931F1}"/>
                </a:ext>
              </a:extLst>
            </p:cNvPr>
            <p:cNvCxnSpPr>
              <a:cxnSpLocks/>
            </p:cNvCxnSpPr>
            <p:nvPr/>
          </p:nvCxnSpPr>
          <p:spPr>
            <a:xfrm>
              <a:off x="8689751" y="3448665"/>
              <a:ext cx="120936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AEA1C10-1633-4B69-8B3C-E5AE5CFCE3D3}"/>
              </a:ext>
            </a:extLst>
          </p:cNvPr>
          <p:cNvGrpSpPr/>
          <p:nvPr/>
        </p:nvGrpSpPr>
        <p:grpSpPr>
          <a:xfrm>
            <a:off x="8208851" y="1080888"/>
            <a:ext cx="1209366" cy="1724481"/>
            <a:chOff x="8679918" y="3217916"/>
            <a:chExt cx="1209366" cy="1724481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5B398DBA-104A-45CF-A121-CE8F19F1AC01}"/>
                </a:ext>
              </a:extLst>
            </p:cNvPr>
            <p:cNvGrpSpPr/>
            <p:nvPr/>
          </p:nvGrpSpPr>
          <p:grpSpPr>
            <a:xfrm>
              <a:off x="8679918" y="4225413"/>
              <a:ext cx="1209366" cy="716984"/>
              <a:chOff x="8689751" y="3448665"/>
              <a:chExt cx="1209366" cy="716984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BDD3C4CE-82C0-4B86-A52C-59ACAC7A9B3E}"/>
                  </a:ext>
                </a:extLst>
              </p:cNvPr>
              <p:cNvSpPr/>
              <p:nvPr/>
            </p:nvSpPr>
            <p:spPr>
              <a:xfrm>
                <a:off x="9202994" y="3525569"/>
                <a:ext cx="182880" cy="64008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68267907-A7BD-4F70-AB44-A6682005AF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9751" y="3448665"/>
                <a:ext cx="1209366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55F91AC3-FA1F-4934-84CE-A07F7D404482}"/>
                </a:ext>
              </a:extLst>
            </p:cNvPr>
            <p:cNvSpPr/>
            <p:nvPr/>
          </p:nvSpPr>
          <p:spPr>
            <a:xfrm>
              <a:off x="9193161" y="3217916"/>
              <a:ext cx="18288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B68CEAB0-1A2C-490F-B873-F8D4FDB2B37A}"/>
              </a:ext>
            </a:extLst>
          </p:cNvPr>
          <p:cNvGrpSpPr/>
          <p:nvPr/>
        </p:nvGrpSpPr>
        <p:grpSpPr>
          <a:xfrm>
            <a:off x="10443286" y="1080888"/>
            <a:ext cx="1209366" cy="1575309"/>
            <a:chOff x="9533037" y="815437"/>
            <a:chExt cx="1209366" cy="1575309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B6B6AD98-7F8E-4963-BDEF-3EEFA0BB4100}"/>
                </a:ext>
              </a:extLst>
            </p:cNvPr>
            <p:cNvGrpSpPr/>
            <p:nvPr/>
          </p:nvGrpSpPr>
          <p:grpSpPr>
            <a:xfrm>
              <a:off x="9533037" y="815437"/>
              <a:ext cx="1209366" cy="1178553"/>
              <a:chOff x="8689751" y="2270112"/>
              <a:chExt cx="1209366" cy="1178553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1FF9F100-8742-4B29-B2B0-6633E91961FA}"/>
                  </a:ext>
                </a:extLst>
              </p:cNvPr>
              <p:cNvSpPr/>
              <p:nvPr/>
            </p:nvSpPr>
            <p:spPr>
              <a:xfrm>
                <a:off x="8974394" y="2270112"/>
                <a:ext cx="64008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48B8D908-01CB-47F4-8741-41DE5B00ED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9751" y="3448665"/>
                <a:ext cx="1209366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0B2D7BEE-67C1-4EBD-B29A-3DBF5620A833}"/>
                </a:ext>
              </a:extLst>
            </p:cNvPr>
            <p:cNvSpPr/>
            <p:nvPr/>
          </p:nvSpPr>
          <p:spPr>
            <a:xfrm>
              <a:off x="10046280" y="2207866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8" name="矩形 57">
            <a:extLst>
              <a:ext uri="{FF2B5EF4-FFF2-40B4-BE49-F238E27FC236}">
                <a16:creationId xmlns:a16="http://schemas.microsoft.com/office/drawing/2014/main" id="{B3E6878B-A260-4D35-8BE6-E7816D26FEB1}"/>
              </a:ext>
            </a:extLst>
          </p:cNvPr>
          <p:cNvSpPr/>
          <p:nvPr/>
        </p:nvSpPr>
        <p:spPr>
          <a:xfrm>
            <a:off x="2021149" y="3888252"/>
            <a:ext cx="182880" cy="914400"/>
          </a:xfrm>
          <a:prstGeom prst="rect">
            <a:avLst/>
          </a:prstGeom>
          <a:solidFill>
            <a:srgbClr val="A8EF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A0BD1ABB-D17A-4E51-A420-CC4ABD9B97BE}"/>
              </a:ext>
            </a:extLst>
          </p:cNvPr>
          <p:cNvSpPr/>
          <p:nvPr/>
        </p:nvSpPr>
        <p:spPr>
          <a:xfrm>
            <a:off x="4026428" y="3888252"/>
            <a:ext cx="638832" cy="914400"/>
          </a:xfrm>
          <a:prstGeom prst="rect">
            <a:avLst/>
          </a:prstGeom>
          <a:solidFill>
            <a:srgbClr val="A8EF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9E906543-F656-46ED-B098-836CF53BBDA3}"/>
              </a:ext>
            </a:extLst>
          </p:cNvPr>
          <p:cNvSpPr/>
          <p:nvPr/>
        </p:nvSpPr>
        <p:spPr>
          <a:xfrm>
            <a:off x="8503817" y="4025412"/>
            <a:ext cx="914400" cy="640080"/>
          </a:xfrm>
          <a:prstGeom prst="rect">
            <a:avLst/>
          </a:prstGeom>
          <a:solidFill>
            <a:srgbClr val="A8EF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932828B7-2DD4-4D41-BDCB-CB4D8AB8C079}"/>
              </a:ext>
            </a:extLst>
          </p:cNvPr>
          <p:cNvSpPr/>
          <p:nvPr/>
        </p:nvSpPr>
        <p:spPr>
          <a:xfrm>
            <a:off x="10727929" y="3887846"/>
            <a:ext cx="640080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87AAEE47-4B1D-4182-84C2-220B62A74DF2}"/>
              </a:ext>
            </a:extLst>
          </p:cNvPr>
          <p:cNvSpPr/>
          <p:nvPr/>
        </p:nvSpPr>
        <p:spPr>
          <a:xfrm>
            <a:off x="6167619" y="4254012"/>
            <a:ext cx="914400" cy="182880"/>
          </a:xfrm>
          <a:prstGeom prst="rect">
            <a:avLst/>
          </a:prstGeom>
          <a:solidFill>
            <a:srgbClr val="A8EF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6142C9B4-7109-4F6F-A2BD-FC7871130E6B}"/>
              </a:ext>
            </a:extLst>
          </p:cNvPr>
          <p:cNvSpPr txBox="1"/>
          <p:nvPr/>
        </p:nvSpPr>
        <p:spPr>
          <a:xfrm>
            <a:off x="0" y="382570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结果布局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10927C62-34EA-435A-89E1-C0499C7F8E27}"/>
              </a:ext>
            </a:extLst>
          </p:cNvPr>
          <p:cNvSpPr txBox="1"/>
          <p:nvPr/>
        </p:nvSpPr>
        <p:spPr>
          <a:xfrm>
            <a:off x="0" y="1390199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导数</a:t>
            </a: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C9CD7F28-FDF3-4291-B1EA-A8DB980D8C16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4810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07975" y="41814"/>
            <a:ext cx="8580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导数</a:t>
            </a:r>
            <a:endParaRPr lang="en-US" altLang="zh-CN" sz="36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2C3E9A6-EF29-43B0-9E8F-8DE3D9A842A8}"/>
              </a:ext>
            </a:extLst>
          </p:cNvPr>
          <p:cNvGrpSpPr/>
          <p:nvPr/>
        </p:nvGrpSpPr>
        <p:grpSpPr>
          <a:xfrm>
            <a:off x="1507906" y="1080888"/>
            <a:ext cx="1209366" cy="1568425"/>
            <a:chOff x="8689751" y="3009196"/>
            <a:chExt cx="1209366" cy="1568425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8C8CD3D8-460F-4C7D-827B-6EF91A75B173}"/>
                </a:ext>
              </a:extLst>
            </p:cNvPr>
            <p:cNvSpPr/>
            <p:nvPr/>
          </p:nvSpPr>
          <p:spPr>
            <a:xfrm>
              <a:off x="9202994" y="3009196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C9B930E-52B8-4EBB-B2BF-102968CF480C}"/>
                </a:ext>
              </a:extLst>
            </p:cNvPr>
            <p:cNvSpPr/>
            <p:nvPr/>
          </p:nvSpPr>
          <p:spPr>
            <a:xfrm>
              <a:off x="9202994" y="3663221"/>
              <a:ext cx="18288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34AB7005-D7DB-4937-88D2-82543E9AAE3F}"/>
                </a:ext>
              </a:extLst>
            </p:cNvPr>
            <p:cNvCxnSpPr>
              <a:cxnSpLocks/>
            </p:cNvCxnSpPr>
            <p:nvPr/>
          </p:nvCxnSpPr>
          <p:spPr>
            <a:xfrm>
              <a:off x="8689751" y="3448665"/>
              <a:ext cx="120936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3AF8FBA-5AFE-4D69-992B-43BF6BDD98F8}"/>
              </a:ext>
            </a:extLst>
          </p:cNvPr>
          <p:cNvGrpSpPr/>
          <p:nvPr/>
        </p:nvGrpSpPr>
        <p:grpSpPr>
          <a:xfrm>
            <a:off x="3742341" y="1080888"/>
            <a:ext cx="1207008" cy="1568016"/>
            <a:chOff x="8689751" y="3009196"/>
            <a:chExt cx="1209366" cy="1545264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CA854805-18C3-48F8-B916-FA8D33DA050A}"/>
                </a:ext>
              </a:extLst>
            </p:cNvPr>
            <p:cNvSpPr/>
            <p:nvPr/>
          </p:nvSpPr>
          <p:spPr>
            <a:xfrm>
              <a:off x="9202994" y="3009196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82F0F47B-9A4E-4587-A6B1-E8EF0040B7C0}"/>
                </a:ext>
              </a:extLst>
            </p:cNvPr>
            <p:cNvSpPr/>
            <p:nvPr/>
          </p:nvSpPr>
          <p:spPr>
            <a:xfrm>
              <a:off x="8974394" y="3653328"/>
              <a:ext cx="640080" cy="9011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C73AC866-C609-4048-B17E-57D199B86036}"/>
                </a:ext>
              </a:extLst>
            </p:cNvPr>
            <p:cNvCxnSpPr>
              <a:cxnSpLocks/>
            </p:cNvCxnSpPr>
            <p:nvPr/>
          </p:nvCxnSpPr>
          <p:spPr>
            <a:xfrm>
              <a:off x="8689751" y="3448665"/>
              <a:ext cx="120936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74F38D3-BC0E-4794-87E4-DEBD76A219C0}"/>
              </a:ext>
            </a:extLst>
          </p:cNvPr>
          <p:cNvGrpSpPr/>
          <p:nvPr/>
        </p:nvGrpSpPr>
        <p:grpSpPr>
          <a:xfrm>
            <a:off x="5974417" y="1080888"/>
            <a:ext cx="1209366" cy="1567851"/>
            <a:chOff x="8689751" y="2335598"/>
            <a:chExt cx="1209366" cy="1567851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785A16DE-A43F-4C7C-8215-B39ED6F54B18}"/>
                </a:ext>
              </a:extLst>
            </p:cNvPr>
            <p:cNvSpPr/>
            <p:nvPr/>
          </p:nvSpPr>
          <p:spPr>
            <a:xfrm>
              <a:off x="9202994" y="3720569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72BEFB05-A36F-4C3E-BB2F-F603859F5CBE}"/>
                </a:ext>
              </a:extLst>
            </p:cNvPr>
            <p:cNvSpPr/>
            <p:nvPr/>
          </p:nvSpPr>
          <p:spPr>
            <a:xfrm>
              <a:off x="9202994" y="2335598"/>
              <a:ext cx="18288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33E20CFE-22D0-4108-B7EF-6B10739931F1}"/>
                </a:ext>
              </a:extLst>
            </p:cNvPr>
            <p:cNvCxnSpPr>
              <a:cxnSpLocks/>
            </p:cNvCxnSpPr>
            <p:nvPr/>
          </p:nvCxnSpPr>
          <p:spPr>
            <a:xfrm>
              <a:off x="8689751" y="3448665"/>
              <a:ext cx="120936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AEA1C10-1633-4B69-8B3C-E5AE5CFCE3D3}"/>
              </a:ext>
            </a:extLst>
          </p:cNvPr>
          <p:cNvGrpSpPr/>
          <p:nvPr/>
        </p:nvGrpSpPr>
        <p:grpSpPr>
          <a:xfrm>
            <a:off x="8208851" y="1080888"/>
            <a:ext cx="1209366" cy="1724481"/>
            <a:chOff x="8679918" y="3217916"/>
            <a:chExt cx="1209366" cy="1724481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5B398DBA-104A-45CF-A121-CE8F19F1AC01}"/>
                </a:ext>
              </a:extLst>
            </p:cNvPr>
            <p:cNvGrpSpPr/>
            <p:nvPr/>
          </p:nvGrpSpPr>
          <p:grpSpPr>
            <a:xfrm>
              <a:off x="8679918" y="4225413"/>
              <a:ext cx="1209366" cy="716984"/>
              <a:chOff x="8689751" y="3448665"/>
              <a:chExt cx="1209366" cy="716984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BDD3C4CE-82C0-4B86-A52C-59ACAC7A9B3E}"/>
                  </a:ext>
                </a:extLst>
              </p:cNvPr>
              <p:cNvSpPr/>
              <p:nvPr/>
            </p:nvSpPr>
            <p:spPr>
              <a:xfrm>
                <a:off x="9202994" y="3525569"/>
                <a:ext cx="182880" cy="64008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68267907-A7BD-4F70-AB44-A6682005AF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9751" y="3448665"/>
                <a:ext cx="1209366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55F91AC3-FA1F-4934-84CE-A07F7D404482}"/>
                </a:ext>
              </a:extLst>
            </p:cNvPr>
            <p:cNvSpPr/>
            <p:nvPr/>
          </p:nvSpPr>
          <p:spPr>
            <a:xfrm>
              <a:off x="9193161" y="3217916"/>
              <a:ext cx="18288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B68CEAB0-1A2C-490F-B873-F8D4FDB2B37A}"/>
              </a:ext>
            </a:extLst>
          </p:cNvPr>
          <p:cNvGrpSpPr/>
          <p:nvPr/>
        </p:nvGrpSpPr>
        <p:grpSpPr>
          <a:xfrm>
            <a:off x="10443286" y="1080888"/>
            <a:ext cx="1209366" cy="1575309"/>
            <a:chOff x="9533037" y="815437"/>
            <a:chExt cx="1209366" cy="1575309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B6B6AD98-7F8E-4963-BDEF-3EEFA0BB4100}"/>
                </a:ext>
              </a:extLst>
            </p:cNvPr>
            <p:cNvGrpSpPr/>
            <p:nvPr/>
          </p:nvGrpSpPr>
          <p:grpSpPr>
            <a:xfrm>
              <a:off x="9533037" y="815437"/>
              <a:ext cx="1209366" cy="1178553"/>
              <a:chOff x="8689751" y="2270112"/>
              <a:chExt cx="1209366" cy="1178553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1FF9F100-8742-4B29-B2B0-6633E91961FA}"/>
                  </a:ext>
                </a:extLst>
              </p:cNvPr>
              <p:cNvSpPr/>
              <p:nvPr/>
            </p:nvSpPr>
            <p:spPr>
              <a:xfrm>
                <a:off x="8974394" y="2270112"/>
                <a:ext cx="64008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48B8D908-01CB-47F4-8741-41DE5B00ED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9751" y="3448665"/>
                <a:ext cx="1209366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0B2D7BEE-67C1-4EBD-B29A-3DBF5620A833}"/>
                </a:ext>
              </a:extLst>
            </p:cNvPr>
            <p:cNvSpPr/>
            <p:nvPr/>
          </p:nvSpPr>
          <p:spPr>
            <a:xfrm>
              <a:off x="10046280" y="2207866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8" name="矩形 57">
            <a:extLst>
              <a:ext uri="{FF2B5EF4-FFF2-40B4-BE49-F238E27FC236}">
                <a16:creationId xmlns:a16="http://schemas.microsoft.com/office/drawing/2014/main" id="{B3E6878B-A260-4D35-8BE6-E7816D26FEB1}"/>
              </a:ext>
            </a:extLst>
          </p:cNvPr>
          <p:cNvSpPr/>
          <p:nvPr/>
        </p:nvSpPr>
        <p:spPr>
          <a:xfrm>
            <a:off x="2021149" y="3556659"/>
            <a:ext cx="182880" cy="914400"/>
          </a:xfrm>
          <a:prstGeom prst="rect">
            <a:avLst/>
          </a:prstGeom>
          <a:solidFill>
            <a:srgbClr val="A8EF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A0BD1ABB-D17A-4E51-A420-CC4ABD9B97BE}"/>
              </a:ext>
            </a:extLst>
          </p:cNvPr>
          <p:cNvSpPr/>
          <p:nvPr/>
        </p:nvSpPr>
        <p:spPr>
          <a:xfrm>
            <a:off x="4026428" y="3556659"/>
            <a:ext cx="638832" cy="914400"/>
          </a:xfrm>
          <a:prstGeom prst="rect">
            <a:avLst/>
          </a:prstGeom>
          <a:solidFill>
            <a:srgbClr val="A8EF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9E906543-F656-46ED-B098-836CF53BBDA3}"/>
              </a:ext>
            </a:extLst>
          </p:cNvPr>
          <p:cNvSpPr/>
          <p:nvPr/>
        </p:nvSpPr>
        <p:spPr>
          <a:xfrm>
            <a:off x="8503817" y="3693819"/>
            <a:ext cx="914400" cy="640080"/>
          </a:xfrm>
          <a:prstGeom prst="rect">
            <a:avLst/>
          </a:prstGeom>
          <a:solidFill>
            <a:srgbClr val="A8EF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932828B7-2DD4-4D41-BDCB-CB4D8AB8C079}"/>
              </a:ext>
            </a:extLst>
          </p:cNvPr>
          <p:cNvSpPr/>
          <p:nvPr/>
        </p:nvSpPr>
        <p:spPr>
          <a:xfrm>
            <a:off x="10727929" y="3556253"/>
            <a:ext cx="640080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87AAEE47-4B1D-4182-84C2-220B62A74DF2}"/>
              </a:ext>
            </a:extLst>
          </p:cNvPr>
          <p:cNvSpPr/>
          <p:nvPr/>
        </p:nvSpPr>
        <p:spPr>
          <a:xfrm>
            <a:off x="6167619" y="3922419"/>
            <a:ext cx="914400" cy="182880"/>
          </a:xfrm>
          <a:prstGeom prst="rect">
            <a:avLst/>
          </a:prstGeom>
          <a:solidFill>
            <a:srgbClr val="A8EF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0E847BF-B05A-4910-AF1F-4196F9AB8A47}"/>
              </a:ext>
            </a:extLst>
          </p:cNvPr>
          <p:cNvSpPr/>
          <p:nvPr/>
        </p:nvSpPr>
        <p:spPr>
          <a:xfrm>
            <a:off x="6533379" y="5101233"/>
            <a:ext cx="182880" cy="914400"/>
          </a:xfrm>
          <a:prstGeom prst="rect">
            <a:avLst/>
          </a:prstGeom>
          <a:solidFill>
            <a:srgbClr val="C6E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BD6C016-BB67-4DD0-9B4D-AD79BD0DEFCB}"/>
              </a:ext>
            </a:extLst>
          </p:cNvPr>
          <p:cNvSpPr/>
          <p:nvPr/>
        </p:nvSpPr>
        <p:spPr>
          <a:xfrm>
            <a:off x="8640977" y="5102053"/>
            <a:ext cx="640080" cy="914400"/>
          </a:xfrm>
          <a:prstGeom prst="rect">
            <a:avLst/>
          </a:prstGeom>
          <a:solidFill>
            <a:srgbClr val="C6E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2E33CBE-0C30-43E5-BEC8-9521C20DC83A}"/>
              </a:ext>
            </a:extLst>
          </p:cNvPr>
          <p:cNvSpPr/>
          <p:nvPr/>
        </p:nvSpPr>
        <p:spPr>
          <a:xfrm>
            <a:off x="3856376" y="5238393"/>
            <a:ext cx="914400" cy="640080"/>
          </a:xfrm>
          <a:prstGeom prst="rect">
            <a:avLst/>
          </a:prstGeom>
          <a:solidFill>
            <a:srgbClr val="C6E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6E40B707-C493-48ED-BF56-9D1DAD830EE2}"/>
              </a:ext>
            </a:extLst>
          </p:cNvPr>
          <p:cNvSpPr/>
          <p:nvPr/>
        </p:nvSpPr>
        <p:spPr>
          <a:xfrm>
            <a:off x="10727929" y="5102053"/>
            <a:ext cx="640080" cy="914400"/>
          </a:xfrm>
          <a:prstGeom prst="rect">
            <a:avLst/>
          </a:prstGeom>
          <a:solidFill>
            <a:srgbClr val="C6E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0ACE472-A221-42BF-909E-4C67A20C7566}"/>
              </a:ext>
            </a:extLst>
          </p:cNvPr>
          <p:cNvSpPr/>
          <p:nvPr/>
        </p:nvSpPr>
        <p:spPr>
          <a:xfrm>
            <a:off x="1649950" y="5466993"/>
            <a:ext cx="914400" cy="182880"/>
          </a:xfrm>
          <a:prstGeom prst="rect">
            <a:avLst/>
          </a:prstGeom>
          <a:solidFill>
            <a:srgbClr val="C6E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474F37-D6F2-4636-B7DE-00FA3273C423}"/>
              </a:ext>
            </a:extLst>
          </p:cNvPr>
          <p:cNvSpPr txBox="1"/>
          <p:nvPr/>
        </p:nvSpPr>
        <p:spPr>
          <a:xfrm>
            <a:off x="0" y="3494110"/>
            <a:ext cx="16257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Denominator </a:t>
            </a:r>
          </a:p>
          <a:p>
            <a:r>
              <a:rPr lang="en-US" altLang="zh-CN" sz="2000" dirty="0"/>
              <a:t>layout</a:t>
            </a:r>
            <a:endParaRPr lang="zh-CN" altLang="en-US" sz="20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7141F6A-14FE-4ABE-B660-29F17C209BEB}"/>
              </a:ext>
            </a:extLst>
          </p:cNvPr>
          <p:cNvSpPr txBox="1"/>
          <p:nvPr/>
        </p:nvSpPr>
        <p:spPr>
          <a:xfrm>
            <a:off x="0" y="5232142"/>
            <a:ext cx="13896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Numerator </a:t>
            </a:r>
          </a:p>
          <a:p>
            <a:r>
              <a:rPr lang="en-US" altLang="zh-CN" sz="2000" dirty="0"/>
              <a:t>layout</a:t>
            </a:r>
            <a:endParaRPr lang="zh-CN" altLang="en-US" sz="20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4C8ADF5-AEBC-469C-8392-F9619CBE142B}"/>
              </a:ext>
            </a:extLst>
          </p:cNvPr>
          <p:cNvSpPr txBox="1"/>
          <p:nvPr/>
        </p:nvSpPr>
        <p:spPr>
          <a:xfrm>
            <a:off x="0" y="123288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导数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4766B12-9A69-4CB6-B5EF-9413FDBFCB26}"/>
              </a:ext>
            </a:extLst>
          </p:cNvPr>
          <p:cNvSpPr/>
          <p:nvPr/>
        </p:nvSpPr>
        <p:spPr>
          <a:xfrm>
            <a:off x="108155" y="6378849"/>
            <a:ext cx="67749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H. </a:t>
            </a:r>
            <a:r>
              <a:rPr lang="en-US" altLang="zh-CN" dirty="0" err="1"/>
              <a:t>Lutkepohl</a:t>
            </a:r>
            <a:r>
              <a:rPr lang="en-US" altLang="zh-CN" dirty="0"/>
              <a:t>, Handbook of Matrices, John Wiley &amp; Sons, 1996.</a:t>
            </a:r>
            <a:endParaRPr lang="zh-CN" altLang="en-US" dirty="0"/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F11C7A65-BA7D-4EE1-A430-6F4D2091E3B2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0499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07975" y="41814"/>
            <a:ext cx="8580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链式法则</a:t>
            </a:r>
            <a:endParaRPr lang="en-US" altLang="zh-CN" sz="36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DEECD054-D926-4A3E-9662-56445AFE046E}"/>
                  </a:ext>
                </a:extLst>
              </p:cNvPr>
              <p:cNvSpPr/>
              <p:nvPr/>
            </p:nvSpPr>
            <p:spPr>
              <a:xfrm>
                <a:off x="108155" y="934689"/>
                <a:ext cx="11916697" cy="59730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𝒛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4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𝒚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⋯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⋯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𝒛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𝒚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altLang="zh-CN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𝐳</m:t>
                    </m:r>
                  </m:oMath>
                </a14:m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  <a:cs typeface="Calibri" panose="020F0502020204030204" pitchFamily="34" charset="0"/>
                  </a:rPr>
                  <a:t>对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</m:oMath>
                </a14:m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  <a:cs typeface="Calibri" panose="020F0502020204030204" pitchFamily="34" charset="0"/>
                  </a:rPr>
                  <a:t>的导数是一个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  <a:cs typeface="Calibri" panose="020F0502020204030204" pitchFamily="34" charset="0"/>
                  </a:rPr>
                  <a:t>行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𝑘</m:t>
                    </m:r>
                  </m:oMath>
                </a14:m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  <a:cs typeface="Calibri" panose="020F0502020204030204" pitchFamily="34" charset="0"/>
                  </a:rPr>
                  <a:t>列的矩阵</a:t>
                </a:r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800" dirty="0"/>
              </a:p>
              <a:p>
                <a:endParaRPr lang="en-US" altLang="zh-CN" sz="2800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DEECD054-D926-4A3E-9662-56445AFE04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55" y="934689"/>
                <a:ext cx="11916697" cy="59730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0FA3043-DB43-42F7-9AA8-E1441336BD0D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0099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07975" y="41814"/>
            <a:ext cx="8580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链式法则</a:t>
            </a:r>
            <a:endParaRPr lang="en-US" altLang="zh-CN" sz="36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DEECD054-D926-4A3E-9662-56445AFE046E}"/>
                  </a:ext>
                </a:extLst>
              </p:cNvPr>
              <p:cNvSpPr/>
              <p:nvPr/>
            </p:nvSpPr>
            <p:spPr>
              <a:xfrm>
                <a:off x="216311" y="1128337"/>
                <a:ext cx="8595264" cy="49853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800" dirty="0"/>
              </a:p>
              <a:p>
                <a:endParaRPr lang="en-US" altLang="zh-CN" sz="2800" dirty="0"/>
              </a:p>
              <a:p>
                <a:endParaRPr lang="en-US" altLang="zh-CN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den>
                      </m:f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2800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DEECD054-D926-4A3E-9662-56445AFE04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11" y="1128337"/>
                <a:ext cx="8595264" cy="49853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组合 41">
            <a:extLst>
              <a:ext uri="{FF2B5EF4-FFF2-40B4-BE49-F238E27FC236}">
                <a16:creationId xmlns:a16="http://schemas.microsoft.com/office/drawing/2014/main" id="{33C1D27F-CBA7-43D1-ADF7-2D9CF2B62728}"/>
              </a:ext>
            </a:extLst>
          </p:cNvPr>
          <p:cNvGrpSpPr/>
          <p:nvPr/>
        </p:nvGrpSpPr>
        <p:grpSpPr>
          <a:xfrm>
            <a:off x="9393765" y="1350247"/>
            <a:ext cx="2509102" cy="3255944"/>
            <a:chOff x="5931608" y="2970827"/>
            <a:chExt cx="2509102" cy="3255944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BB457127-83C1-417D-B2B2-1419B84AB638}"/>
                </a:ext>
              </a:extLst>
            </p:cNvPr>
            <p:cNvCxnSpPr/>
            <p:nvPr/>
          </p:nvCxnSpPr>
          <p:spPr>
            <a:xfrm>
              <a:off x="7141028" y="3429000"/>
              <a:ext cx="914400" cy="9144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0A678009-4521-49E4-AA62-109C53A59C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21864" y="3429000"/>
              <a:ext cx="373613" cy="9144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558B64CC-5155-4D5F-85FF-0DFCD899A2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4100" y="3429000"/>
              <a:ext cx="731662" cy="9144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7E66920A-6D98-4706-8837-1647622E7AEC}"/>
                </a:ext>
              </a:extLst>
            </p:cNvPr>
            <p:cNvCxnSpPr>
              <a:cxnSpLocks/>
            </p:cNvCxnSpPr>
            <p:nvPr/>
          </p:nvCxnSpPr>
          <p:spPr>
            <a:xfrm>
              <a:off x="7068253" y="3429000"/>
              <a:ext cx="202492" cy="9144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244C213C-51E1-4C98-B38C-84429A9FF849}"/>
                    </a:ext>
                  </a:extLst>
                </p:cNvPr>
                <p:cNvSpPr txBox="1"/>
                <p:nvPr/>
              </p:nvSpPr>
              <p:spPr>
                <a:xfrm>
                  <a:off x="5931608" y="4280597"/>
                  <a:ext cx="43011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244C213C-51E1-4C98-B38C-84429A9FF8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1608" y="4280597"/>
                  <a:ext cx="430118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F461A4D1-3C75-4CB1-95D4-4C3046F733FA}"/>
                    </a:ext>
                  </a:extLst>
                </p:cNvPr>
                <p:cNvSpPr txBox="1"/>
                <p:nvPr/>
              </p:nvSpPr>
              <p:spPr>
                <a:xfrm>
                  <a:off x="6548885" y="4280597"/>
                  <a:ext cx="43839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F461A4D1-3C75-4CB1-95D4-4C3046F733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8885" y="4280597"/>
                  <a:ext cx="438390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8C488A0C-9B58-4EA1-BB2A-F045017C7C3C}"/>
                    </a:ext>
                  </a:extLst>
                </p:cNvPr>
                <p:cNvSpPr txBox="1"/>
                <p:nvPr/>
              </p:nvSpPr>
              <p:spPr>
                <a:xfrm>
                  <a:off x="7925505" y="4280597"/>
                  <a:ext cx="515205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8C488A0C-9B58-4EA1-BB2A-F045017C7C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05" y="4280597"/>
                  <a:ext cx="515205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2B6F2EAC-FA83-4B24-A63D-138CC5AD65CA}"/>
                    </a:ext>
                  </a:extLst>
                </p:cNvPr>
                <p:cNvSpPr txBox="1"/>
                <p:nvPr/>
              </p:nvSpPr>
              <p:spPr>
                <a:xfrm>
                  <a:off x="7252339" y="4343399"/>
                  <a:ext cx="38953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2B6F2EAC-FA83-4B24-A63D-138CC5AD65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2339" y="4343399"/>
                  <a:ext cx="389530" cy="4308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4142DF41-D761-4103-85CB-277999BAC725}"/>
                </a:ext>
              </a:extLst>
            </p:cNvPr>
            <p:cNvCxnSpPr>
              <a:cxnSpLocks/>
            </p:cNvCxnSpPr>
            <p:nvPr/>
          </p:nvCxnSpPr>
          <p:spPr>
            <a:xfrm>
              <a:off x="6164664" y="4830397"/>
              <a:ext cx="701098" cy="9654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044664A9-367F-4A3F-A76C-53D467E991FD}"/>
                </a:ext>
              </a:extLst>
            </p:cNvPr>
            <p:cNvCxnSpPr>
              <a:cxnSpLocks/>
            </p:cNvCxnSpPr>
            <p:nvPr/>
          </p:nvCxnSpPr>
          <p:spPr>
            <a:xfrm>
              <a:off x="6729496" y="4827885"/>
              <a:ext cx="265981" cy="967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08D7377B-157B-4204-BED9-31A1C06F6B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1030" y="4890687"/>
              <a:ext cx="243594" cy="90519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FE4CF72D-B5DF-4562-84A2-40F113FB32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70746" y="4827885"/>
              <a:ext cx="805484" cy="10403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DD0EAA1A-F098-4E34-8E85-AD868A8AFF8F}"/>
                    </a:ext>
                  </a:extLst>
                </p:cNvPr>
                <p:cNvSpPr txBox="1"/>
                <p:nvPr/>
              </p:nvSpPr>
              <p:spPr>
                <a:xfrm>
                  <a:off x="6911256" y="5795884"/>
                  <a:ext cx="42787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DD0EAA1A-F098-4E34-8E85-AD868A8AFF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1256" y="5795884"/>
                  <a:ext cx="427874" cy="4308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64771076-7738-4787-95BF-694C308149F9}"/>
                    </a:ext>
                  </a:extLst>
                </p:cNvPr>
                <p:cNvSpPr txBox="1"/>
                <p:nvPr/>
              </p:nvSpPr>
              <p:spPr>
                <a:xfrm>
                  <a:off x="6911256" y="2970827"/>
                  <a:ext cx="40498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64771076-7738-4787-95BF-694C308149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1256" y="2970827"/>
                  <a:ext cx="404983" cy="4308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412D036E-0493-41F7-9061-BDFC18038EB5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3113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07975" y="41814"/>
            <a:ext cx="8580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链式法则</a:t>
            </a:r>
            <a:endParaRPr lang="en-US" altLang="zh-CN" sz="36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DEECD054-D926-4A3E-9662-56445AFE046E}"/>
                  </a:ext>
                </a:extLst>
              </p:cNvPr>
              <p:cNvSpPr/>
              <p:nvPr/>
            </p:nvSpPr>
            <p:spPr>
              <a:xfrm>
                <a:off x="108155" y="1032710"/>
                <a:ext cx="11916697" cy="49853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800" dirty="0"/>
              </a:p>
              <a:p>
                <a:endParaRPr lang="en-US" altLang="zh-CN" sz="2800" dirty="0"/>
              </a:p>
              <a:p>
                <a:endParaRPr lang="en-US" altLang="zh-CN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den>
                      </m:f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2800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DEECD054-D926-4A3E-9662-56445AFE04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55" y="1032710"/>
                <a:ext cx="11916697" cy="49853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63EA925B-B201-432C-99EA-B1BFBA13B507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7418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07975" y="41814"/>
            <a:ext cx="8580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链式法则</a:t>
            </a:r>
            <a:endParaRPr lang="en-US" altLang="zh-CN" sz="36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DEECD054-D926-4A3E-9662-56445AFE046E}"/>
                  </a:ext>
                </a:extLst>
              </p:cNvPr>
              <p:cNvSpPr/>
              <p:nvPr/>
            </p:nvSpPr>
            <p:spPr>
              <a:xfrm>
                <a:off x="-88489" y="2202748"/>
                <a:ext cx="12192000" cy="32415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den>
                      </m:f>
                    </m:oMath>
                  </m:oMathPara>
                </a14:m>
                <a:endParaRPr lang="en-US" altLang="zh-CN" sz="2800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DEECD054-D926-4A3E-9662-56445AFE04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8489" y="2202748"/>
                <a:ext cx="12192000" cy="32415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618710E-F3C8-443E-94C3-37A805046125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6753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07975" y="41814"/>
            <a:ext cx="8580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链式法则</a:t>
            </a:r>
            <a:endParaRPr lang="en-US" altLang="zh-CN" sz="36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DEECD054-D926-4A3E-9662-56445AFE046E}"/>
                  </a:ext>
                </a:extLst>
              </p:cNvPr>
              <p:cNvSpPr/>
              <p:nvPr/>
            </p:nvSpPr>
            <p:spPr>
              <a:xfrm>
                <a:off x="307975" y="1032710"/>
                <a:ext cx="11884026" cy="5356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  <a:cs typeface="Calibri" panose="020F0502020204030204" pitchFamily="34" charset="0"/>
                  </a:rPr>
                  <a:t>对于标量变量和标量函数，有</a:t>
                </a:r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  <a:cs typeface="Calibri" panose="020F0502020204030204" pitchFamily="34" charset="0"/>
                </a:endParaRPr>
              </a:p>
              <a:p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b="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zh-CN" altLang="en-US" sz="2800" b="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sz="28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b="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zh-CN" altLang="en-US" sz="2800" b="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b="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zh-CN" altLang="en-US" sz="2800" b="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b="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zh-CN" altLang="en-US" sz="2800" b="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b="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zh-CN" altLang="en-US" sz="2800" b="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  <a:cs typeface="Calibri" panose="020F0502020204030204" pitchFamily="34" charset="0"/>
                </a:endParaRPr>
              </a:p>
              <a:p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  <a:cs typeface="Calibri" panose="020F0502020204030204" pitchFamily="34" charset="0"/>
                  </a:rPr>
                  <a:t>对于向量变量和向量函数，有</a:t>
                </a:r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  <a:cs typeface="Calibri" panose="020F0502020204030204" pitchFamily="34" charset="0"/>
                </a:endParaRPr>
              </a:p>
              <a:p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den>
                      </m:f>
                    </m:oMath>
                  </m:oMathPara>
                </a14:m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的函数，有</a:t>
                </a:r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num>
                        <m:den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den>
                      </m:f>
                    </m:oMath>
                  </m:oMathPara>
                </a14:m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DEECD054-D926-4A3E-9662-56445AFE04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75" y="1032710"/>
                <a:ext cx="11884026" cy="5356659"/>
              </a:xfrm>
              <a:prstGeom prst="rect">
                <a:avLst/>
              </a:prstGeom>
              <a:blipFill>
                <a:blip r:embed="rId2"/>
                <a:stretch>
                  <a:fillRect l="-1077" t="-1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670AD0E-97C9-4A24-AE12-E408B2EF6BD1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15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22966" y="26500"/>
            <a:ext cx="761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ea typeface="微软雅黑" panose="020B0503020204020204" pitchFamily="34" charset="-122"/>
              </a:rPr>
              <a:t>导数与微分</a:t>
            </a:r>
            <a:endParaRPr lang="en-US" altLang="zh-CN" sz="3600" b="1" dirty="0">
              <a:solidFill>
                <a:srgbClr val="0A05DF"/>
              </a:solidFill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7590643-401B-416B-90DC-7B4BB3BD3FC9}"/>
                  </a:ext>
                </a:extLst>
              </p:cNvPr>
              <p:cNvSpPr txBox="1"/>
              <p:nvPr/>
            </p:nvSpPr>
            <p:spPr>
              <a:xfrm>
                <a:off x="636143" y="3848557"/>
                <a:ext cx="5325560" cy="21083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ea typeface="微软雅黑" panose="020B0503020204020204" pitchFamily="34" charset="-122"/>
                  </a:rPr>
                  <a:t>例题：</a:t>
                </a:r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pPr>
                  <a:spcAft>
                    <a:spcPts val="600"/>
                  </a:spcAft>
                </a:pPr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𝑑𝑓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𝑥𝑒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7590643-401B-416B-90DC-7B4BB3BD3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43" y="3848557"/>
                <a:ext cx="5325560" cy="2108398"/>
              </a:xfrm>
              <a:prstGeom prst="rect">
                <a:avLst/>
              </a:prstGeom>
              <a:blipFill>
                <a:blip r:embed="rId2"/>
                <a:stretch>
                  <a:fillRect l="-1716" t="-26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B926EDB0-9BC5-4617-9444-595AC7BA5837}"/>
              </a:ext>
            </a:extLst>
          </p:cNvPr>
          <p:cNvGrpSpPr/>
          <p:nvPr/>
        </p:nvGrpSpPr>
        <p:grpSpPr>
          <a:xfrm>
            <a:off x="8527522" y="3924936"/>
            <a:ext cx="1671484" cy="2032019"/>
            <a:chOff x="9972864" y="3241869"/>
            <a:chExt cx="1671484" cy="20320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: 圆角 19">
                  <a:extLst>
                    <a:ext uri="{FF2B5EF4-FFF2-40B4-BE49-F238E27FC236}">
                      <a16:creationId xmlns:a16="http://schemas.microsoft.com/office/drawing/2014/main" id="{4C3B11A8-5E14-434A-B66E-52390EBB47EA}"/>
                    </a:ext>
                  </a:extLst>
                </p:cNvPr>
                <p:cNvSpPr/>
                <p:nvPr/>
              </p:nvSpPr>
              <p:spPr>
                <a:xfrm>
                  <a:off x="9972864" y="3241869"/>
                  <a:ext cx="1671484" cy="698090"/>
                </a:xfrm>
                <a:prstGeom prst="roundRect">
                  <a:avLst/>
                </a:prstGeom>
                <a:solidFill>
                  <a:srgbClr val="C6E3FF"/>
                </a:solidFill>
                <a:ln w="28575">
                  <a:solidFill>
                    <a:schemeClr val="tx1"/>
                  </a:solidFill>
                  <a:tailEnd type="arrow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p>
                        </m:sSup>
                      </m:oMath>
                    </m:oMathPara>
                  </a14:m>
                  <a:endParaRPr lang="zh-CN" alt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0" name="矩形: 圆角 19">
                  <a:extLst>
                    <a:ext uri="{FF2B5EF4-FFF2-40B4-BE49-F238E27FC236}">
                      <a16:creationId xmlns:a16="http://schemas.microsoft.com/office/drawing/2014/main" id="{4C3B11A8-5E14-434A-B66E-52390EBB47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2864" y="3241869"/>
                  <a:ext cx="1671484" cy="698090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  <a:tailEnd type="arrow" w="med" len="lg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: 圆角 21">
                  <a:extLst>
                    <a:ext uri="{FF2B5EF4-FFF2-40B4-BE49-F238E27FC236}">
                      <a16:creationId xmlns:a16="http://schemas.microsoft.com/office/drawing/2014/main" id="{4E836DC7-8BEA-4786-BF1D-16D50906607C}"/>
                    </a:ext>
                  </a:extLst>
                </p:cNvPr>
                <p:cNvSpPr/>
                <p:nvPr/>
              </p:nvSpPr>
              <p:spPr>
                <a:xfrm>
                  <a:off x="9972864" y="4575798"/>
                  <a:ext cx="1671484" cy="698090"/>
                </a:xfrm>
                <a:prstGeom prst="roundRect">
                  <a:avLst/>
                </a:prstGeom>
                <a:solidFill>
                  <a:srgbClr val="C6E3FF"/>
                </a:solidFill>
                <a:ln w="28575">
                  <a:solidFill>
                    <a:schemeClr val="tx1"/>
                  </a:solidFill>
                  <a:tailEnd type="arrow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CN" alt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2" name="矩形: 圆角 21">
                  <a:extLst>
                    <a:ext uri="{FF2B5EF4-FFF2-40B4-BE49-F238E27FC236}">
                      <a16:creationId xmlns:a16="http://schemas.microsoft.com/office/drawing/2014/main" id="{4E836DC7-8BEA-4786-BF1D-16D5090660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2864" y="4575798"/>
                  <a:ext cx="1671484" cy="698090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  <a:tailEnd type="arrow" w="med" len="lg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5035CB26-4E64-4C2F-AB48-C6BA5B064FB8}"/>
                </a:ext>
              </a:extLst>
            </p:cNvPr>
            <p:cNvCxnSpPr>
              <a:cxnSpLocks/>
            </p:cNvCxnSpPr>
            <p:nvPr/>
          </p:nvCxnSpPr>
          <p:spPr>
            <a:xfrm>
              <a:off x="10808606" y="3939959"/>
              <a:ext cx="0" cy="66779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28C2F6B2-40EC-486C-B41E-F5FB03D7D6D5}"/>
                  </a:ext>
                </a:extLst>
              </p:cNvPr>
              <p:cNvSpPr/>
              <p:nvPr/>
            </p:nvSpPr>
            <p:spPr>
              <a:xfrm>
                <a:off x="547652" y="1040908"/>
                <a:ext cx="9891251" cy="1953334"/>
              </a:xfrm>
              <a:prstGeom prst="roundRect">
                <a:avLst/>
              </a:prstGeom>
              <a:solidFill>
                <a:srgbClr val="FFFF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2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对于复合函数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，可以用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链式法则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计算导数</a:t>
                </a:r>
                <a:endParaRPr lang="en-US" altLang="zh-CN" sz="24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endParaRPr lang="en-US" altLang="zh-CN" sz="2400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𝑑𝑓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𝑑𝑓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𝑑𝑔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f>
                        <m:f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𝑑𝑔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28C2F6B2-40EC-486C-B41E-F5FB03D7D6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52" y="1040908"/>
                <a:ext cx="9891251" cy="195333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77E5593-0B71-41D5-8674-1E43CD012E63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8160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07974" y="41814"/>
            <a:ext cx="11441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涉及向量与矩阵的导数运算</a:t>
            </a:r>
            <a:endParaRPr lang="en-US" altLang="zh-CN" sz="36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60375" y="1137636"/>
                <a:ext cx="10227290" cy="44104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𝑨𝒙</m:t>
                          </m:r>
                        </m:num>
                        <m:den>
                          <m: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            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num>
                        <m:den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altLang="zh-CN" sz="2800" b="1" dirty="0"/>
              </a:p>
              <a:p>
                <a:pPr algn="ctr"/>
                <a:endParaRPr lang="en-US" altLang="zh-CN" sz="28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altLang="zh-CN" sz="28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num>
                        <m:den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8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8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num>
                        <m:den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𝑨𝒙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altLang="zh-CN" sz="2800" b="1" dirty="0"/>
              </a:p>
              <a:p>
                <a:pPr algn="ctr"/>
                <a:endParaRPr lang="en-US" altLang="zh-CN" sz="28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𝑨𝒙</m:t>
                          </m:r>
                        </m:num>
                        <m:den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den>
                      </m:f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𝒚𝒙</m:t>
                          </m:r>
                        </m:e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2800" b="1" dirty="0"/>
              </a:p>
              <a:p>
                <a:pPr algn="ctr"/>
                <a:endParaRPr lang="en-US" altLang="zh-CN" sz="2800" b="1" dirty="0"/>
              </a:p>
              <a:p>
                <a:pPr algn="ctr"/>
                <a:endParaRPr lang="en-US" altLang="zh-CN" sz="2800" b="1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75" y="1137636"/>
                <a:ext cx="10227290" cy="44104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E342FFCE-0D87-400B-814F-3F724F10BD96}"/>
              </a:ext>
            </a:extLst>
          </p:cNvPr>
          <p:cNvSpPr/>
          <p:nvPr/>
        </p:nvSpPr>
        <p:spPr>
          <a:xfrm>
            <a:off x="216310" y="6236332"/>
            <a:ext cx="100190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</a:rPr>
              <a:t>“The Matrix Cookbook” from Petersen and Pedersen (2012) gives an even larger list.</a:t>
            </a:r>
            <a:endParaRPr lang="zh-CN" altLang="en-US" dirty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D51DDC7-E80E-42B6-B164-132800F4D05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7391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对角圆角 5">
            <a:extLst>
              <a:ext uri="{FF2B5EF4-FFF2-40B4-BE49-F238E27FC236}">
                <a16:creationId xmlns:a16="http://schemas.microsoft.com/office/drawing/2014/main" id="{68D00873-97DB-49A7-BF9A-165364E8C70B}"/>
              </a:ext>
            </a:extLst>
          </p:cNvPr>
          <p:cNvSpPr/>
          <p:nvPr/>
        </p:nvSpPr>
        <p:spPr>
          <a:xfrm>
            <a:off x="612217" y="3665801"/>
            <a:ext cx="6400800" cy="540000"/>
          </a:xfrm>
          <a:prstGeom prst="round2DiagRect">
            <a:avLst/>
          </a:prstGeom>
          <a:solidFill>
            <a:srgbClr val="6C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最优化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2217" y="1383362"/>
            <a:ext cx="11301490" cy="2832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导数与积分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概率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向量与矩阵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最优化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F88B2E-251A-48AA-86AF-33B6DA36162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221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07974" y="41814"/>
            <a:ext cx="11441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en-US" altLang="zh-CN" sz="36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495E3FB-2A1F-4BF6-A117-D879D9273DF6}"/>
                  </a:ext>
                </a:extLst>
              </p:cNvPr>
              <p:cNvSpPr txBox="1"/>
              <p:nvPr/>
            </p:nvSpPr>
            <p:spPr>
              <a:xfrm>
                <a:off x="216310" y="1238864"/>
                <a:ext cx="11309149" cy="2807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无约束最小化问题为</a:t>
                </a:r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为变量</a:t>
                </a:r>
                <a:r>
                  <a:rPr lang="en-US" altLang="zh-CN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.</a:t>
                </a:r>
                <a:r>
                  <a:rPr lang="en-US" altLang="zh-CN" sz="2800" i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被称作目标函数</a:t>
                </a:r>
                <a:r>
                  <a:rPr lang="en-US" altLang="zh-CN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最大化问题一般转换为最小化问题</a:t>
                </a:r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495E3FB-2A1F-4BF6-A117-D879D9273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10" y="1238864"/>
                <a:ext cx="11309149" cy="2807435"/>
              </a:xfrm>
              <a:prstGeom prst="rect">
                <a:avLst/>
              </a:prstGeom>
              <a:blipFill>
                <a:blip r:embed="rId3"/>
                <a:stretch>
                  <a:fillRect l="-1078" t="-2169" b="-49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55008D1-1291-4CAD-8469-F3B713058AF2}"/>
                  </a:ext>
                </a:extLst>
              </p:cNvPr>
              <p:cNvSpPr/>
              <p:nvPr/>
            </p:nvSpPr>
            <p:spPr>
              <a:xfrm>
                <a:off x="1780309" y="5041223"/>
                <a:ext cx="1684884" cy="6557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ax</m:t>
                              </m:r>
                            </m:e>
                            <m:lim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55008D1-1291-4CAD-8469-F3B713058A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309" y="5041223"/>
                <a:ext cx="1684884" cy="6557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-to-the-left-silhouette_32536">
            <a:extLst>
              <a:ext uri="{FF2B5EF4-FFF2-40B4-BE49-F238E27FC236}">
                <a16:creationId xmlns:a16="http://schemas.microsoft.com/office/drawing/2014/main" id="{654B66E5-0DFC-4BB3-8074-21A4AD8289CB}"/>
              </a:ext>
            </a:extLst>
          </p:cNvPr>
          <p:cNvSpPr/>
          <p:nvPr/>
        </p:nvSpPr>
        <p:spPr>
          <a:xfrm rot="10800000">
            <a:off x="3716550" y="5133663"/>
            <a:ext cx="609685" cy="470875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9A0DE6B-4D5C-4180-862C-571E062D8720}"/>
                  </a:ext>
                </a:extLst>
              </p:cNvPr>
              <p:cNvSpPr/>
              <p:nvPr/>
            </p:nvSpPr>
            <p:spPr>
              <a:xfrm>
                <a:off x="4577591" y="5041223"/>
                <a:ext cx="1904496" cy="652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9A0DE6B-4D5C-4180-862C-571E062D87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591" y="5041223"/>
                <a:ext cx="1904496" cy="652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2E630BB-DCDD-4EFA-B41A-028EBF0853BB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4661556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07974" y="41814"/>
            <a:ext cx="11441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en-US" altLang="zh-CN" sz="36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495E3FB-2A1F-4BF6-A117-D879D9273DF6}"/>
                  </a:ext>
                </a:extLst>
              </p:cNvPr>
              <p:cNvSpPr txBox="1"/>
              <p:nvPr/>
            </p:nvSpPr>
            <p:spPr>
              <a:xfrm>
                <a:off x="216310" y="1238864"/>
                <a:ext cx="11309149" cy="4100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有约束条件的最小化问题</a:t>
                </a:r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algn="ctr"/>
                <a:r>
                  <a:rPr lang="en-US" altLang="zh-CN" sz="2800" dirty="0" err="1">
                    <a:latin typeface="KaiTi" panose="02010609060101010101" pitchFamily="49" charset="-122"/>
                    <a:ea typeface="KaiTi" panose="02010609060101010101" pitchFamily="49" charset="-122"/>
                  </a:rPr>
                  <a:t>s.t.</a:t>
                </a:r>
                <a:r>
                  <a:rPr lang="en-US" altLang="zh-CN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US" altLang="zh-CN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=1,2,⋯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US" altLang="zh-CN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</a:t>
                </a:r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为约束条件。</a:t>
                </a:r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满足所有约束约束条件的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构成一个可行域</a:t>
                </a:r>
                <a:r>
                  <a:rPr lang="zh-CN" altLang="en-US" sz="2800" dirty="0">
                    <a:ea typeface="KaiTi" panose="02010609060101010101" pitchFamily="49" charset="-122"/>
                  </a:rPr>
                  <a:t>（</a:t>
                </a:r>
                <a:r>
                  <a:rPr lang="en-US" altLang="zh-CN" sz="2800" dirty="0">
                    <a:ea typeface="KaiTi" panose="02010609060101010101" pitchFamily="49" charset="-122"/>
                  </a:rPr>
                  <a:t>feasible region</a:t>
                </a:r>
                <a:r>
                  <a:rPr lang="zh-CN" altLang="en-US" sz="2800" dirty="0">
                    <a:ea typeface="KaiTi" panose="02010609060101010101" pitchFamily="49" charset="-122"/>
                  </a:rPr>
                  <a:t>）</a:t>
                </a:r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。</a:t>
                </a:r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在可行域内</a:t>
                </a:r>
                <a:r>
                  <a:rPr lang="en-US" altLang="zh-CN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, </a:t>
                </a:r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找到一个</a:t>
                </a:r>
                <a:r>
                  <a:rPr lang="en-US" altLang="zh-CN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zh-CN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</a:t>
                </a:r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最小化目标函数。</a:t>
                </a:r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495E3FB-2A1F-4BF6-A117-D879D9273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10" y="1238864"/>
                <a:ext cx="11309149" cy="4100097"/>
              </a:xfrm>
              <a:prstGeom prst="rect">
                <a:avLst/>
              </a:prstGeom>
              <a:blipFill>
                <a:blip r:embed="rId2"/>
                <a:stretch>
                  <a:fillRect l="-1078" t="-1486" b="-28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A4C8C18-D7D7-4491-A684-3F6C556A3F1C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1216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07974" y="41814"/>
            <a:ext cx="11441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优化：梯度下降</a:t>
            </a:r>
            <a:endParaRPr lang="en-US" altLang="zh-CN" sz="36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46D9907-F0FA-4C16-A3D8-F98FD3E1B89C}"/>
                  </a:ext>
                </a:extLst>
              </p:cNvPr>
              <p:cNvSpPr/>
              <p:nvPr/>
            </p:nvSpPr>
            <p:spPr>
              <a:xfrm>
                <a:off x="307974" y="968994"/>
                <a:ext cx="11579226" cy="57002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altLang="zh-CN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</a:t>
                </a:r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函数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的梯度为函数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的偏导数</a:t>
                </a:r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28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zh-CN" alt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zh-CN" sz="2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28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altLang="zh-CN" sz="2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zh-CN" altLang="en-US" sz="2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zh-CN" sz="2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28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altLang="zh-CN" sz="2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zh-CN" altLang="en-US" sz="2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梯度一般写为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</a:t>
                </a:r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或者</a:t>
                </a:r>
                <a:r>
                  <a:rPr lang="en-US" altLang="zh-CN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grad(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),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梯度反向指向函数值增加最快的方向。梯度的负方向指向函数值减小最快的方向。</a:t>
                </a:r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梯度方向与函数的等高线垂直。</a:t>
                </a: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46D9907-F0FA-4C16-A3D8-F98FD3E1B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74" y="968994"/>
                <a:ext cx="11579226" cy="5700278"/>
              </a:xfrm>
              <a:prstGeom prst="rect">
                <a:avLst/>
              </a:prstGeom>
              <a:blipFill>
                <a:blip r:embed="rId2"/>
                <a:stretch>
                  <a:fillRect l="-948" t="-1390" b="-20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03869C8B-091B-4059-BB9D-887418D05B3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9397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07974" y="41814"/>
            <a:ext cx="11441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优化：梯度</a:t>
            </a:r>
            <a:endParaRPr lang="en-US" altLang="zh-CN" sz="36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23E8EEB5-075B-4094-AD66-FE86FCACF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277" y="1187973"/>
            <a:ext cx="6400800" cy="48006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E717049-A7B1-4451-8896-25C5C5AA4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7973"/>
            <a:ext cx="6400800" cy="4800600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BDC6598E-8D76-47B2-A756-80312280FEA5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2132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07974" y="41814"/>
            <a:ext cx="11441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优化：梯度</a:t>
            </a:r>
            <a:endParaRPr lang="en-US" altLang="zh-CN" sz="36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57667EC-F4D5-4F52-8926-6CF5E803C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543" y="1058672"/>
            <a:ext cx="6400800" cy="48006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889B3EF-741D-45FF-A9E3-B001D59BE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696" y="1058672"/>
            <a:ext cx="6400800" cy="4800600"/>
          </a:xfrm>
          <a:prstGeom prst="rect">
            <a:avLst/>
          </a:prstGeom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CF20E1B-6133-43AF-AD12-B49CAC3C4F65}"/>
              </a:ext>
            </a:extLst>
          </p:cNvPr>
          <p:cNvCxnSpPr>
            <a:cxnSpLocks/>
          </p:cNvCxnSpPr>
          <p:nvPr/>
        </p:nvCxnSpPr>
        <p:spPr>
          <a:xfrm>
            <a:off x="3484040" y="2428204"/>
            <a:ext cx="3077532" cy="435576"/>
          </a:xfrm>
          <a:prstGeom prst="line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D9DA6A7A-3116-4A12-B3D9-4E983A04536F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1356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07974" y="41814"/>
            <a:ext cx="11441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优化：梯度</a:t>
            </a:r>
            <a:endParaRPr lang="en-US" altLang="zh-CN" sz="36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46D9907-F0FA-4C16-A3D8-F98FD3E1B89C}"/>
                  </a:ext>
                </a:extLst>
              </p:cNvPr>
              <p:cNvSpPr/>
              <p:nvPr/>
            </p:nvSpPr>
            <p:spPr>
              <a:xfrm>
                <a:off x="108155" y="1591104"/>
                <a:ext cx="6712258" cy="36692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解决如下优化问题</a:t>
                </a:r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梯度下降迭代地沿着负梯度方向更新变量</a:t>
                </a:r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m:rPr>
                          <m:sty m:val="p"/>
                        </m:rP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，这里</a:t>
                </a:r>
                <a:r>
                  <a:rPr lang="en-US" altLang="zh-CN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是步长系数。</a:t>
                </a:r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46D9907-F0FA-4C16-A3D8-F98FD3E1B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55" y="1591104"/>
                <a:ext cx="6712258" cy="3669210"/>
              </a:xfrm>
              <a:prstGeom prst="rect">
                <a:avLst/>
              </a:prstGeom>
              <a:blipFill>
                <a:blip r:embed="rId2"/>
                <a:stretch>
                  <a:fillRect l="-1907" t="-1661" b="-33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>
            <a:extLst>
              <a:ext uri="{FF2B5EF4-FFF2-40B4-BE49-F238E27FC236}">
                <a16:creationId xmlns:a16="http://schemas.microsoft.com/office/drawing/2014/main" id="{BF9D9DDB-98DE-4F75-A86E-ACCC572A4C17}"/>
              </a:ext>
            </a:extLst>
          </p:cNvPr>
          <p:cNvGrpSpPr/>
          <p:nvPr/>
        </p:nvGrpSpPr>
        <p:grpSpPr>
          <a:xfrm>
            <a:off x="6670326" y="1442300"/>
            <a:ext cx="4892408" cy="4446146"/>
            <a:chOff x="6862619" y="1084269"/>
            <a:chExt cx="4892408" cy="4446146"/>
          </a:xfrm>
        </p:grpSpPr>
        <p:pic>
          <p:nvPicPr>
            <p:cNvPr id="14" name="Picture 4" descr="See the source image">
              <a:extLst>
                <a:ext uri="{FF2B5EF4-FFF2-40B4-BE49-F238E27FC236}">
                  <a16:creationId xmlns:a16="http://schemas.microsoft.com/office/drawing/2014/main" id="{F94DA994-DBD7-4504-947B-8230094638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2619" y="1084269"/>
              <a:ext cx="4892408" cy="3966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AD1881E-ACF7-4280-81C8-4B903703AA0E}"/>
                </a:ext>
              </a:extLst>
            </p:cNvPr>
            <p:cNvSpPr txBox="1"/>
            <p:nvPr/>
          </p:nvSpPr>
          <p:spPr>
            <a:xfrm>
              <a:off x="8088615" y="5161083"/>
              <a:ext cx="3020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Trajectory by gradient descent</a:t>
              </a:r>
              <a:endParaRPr lang="zh-CN" altLang="en-US" dirty="0"/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CEFAA9D6-03B6-4E5F-86BE-EB42B0D46947}"/>
              </a:ext>
            </a:extLst>
          </p:cNvPr>
          <p:cNvSpPr/>
          <p:nvPr/>
        </p:nvSpPr>
        <p:spPr>
          <a:xfrm>
            <a:off x="52062" y="6310300"/>
            <a:ext cx="121399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The pic for “trajectory by gradient descent” is from </a:t>
            </a:r>
            <a:r>
              <a:rPr lang="zh-CN" altLang="en-US" sz="1600" dirty="0">
                <a:hlinkClick r:id="rId4"/>
              </a:rPr>
              <a:t>https://machinelearningknowledge.ai/keras-optimizers-explained-with-examples-for-beginners/</a:t>
            </a:r>
            <a:r>
              <a:rPr lang="en-US" altLang="zh-CN" sz="1600" dirty="0"/>
              <a:t>. </a:t>
            </a:r>
            <a:endParaRPr lang="zh-CN" altLang="en-US" sz="1600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3291115C-CC93-45C9-8350-F0210C1B33D5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8051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07974" y="41814"/>
            <a:ext cx="11441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优化：梯度下降</a:t>
            </a:r>
            <a:endParaRPr lang="en-US" altLang="zh-CN" sz="36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46D9907-F0FA-4C16-A3D8-F98FD3E1B89C}"/>
                  </a:ext>
                </a:extLst>
              </p:cNvPr>
              <p:cNvSpPr/>
              <p:nvPr/>
            </p:nvSpPr>
            <p:spPr>
              <a:xfrm>
                <a:off x="216310" y="1362286"/>
                <a:ext cx="11441573" cy="3287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如何确定步长</a:t>
                </a:r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?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选择一个很小</a:t>
                </a:r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，比如</a:t>
                </a:r>
                <a:r>
                  <a:rPr lang="en-US" altLang="zh-CN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0.001.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解决如下优化问题，得出 </a:t>
                </a:r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endParaRPr lang="en-US" altLang="zh-CN" sz="2800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m:rPr>
                              <m:sty m:val="p"/>
                            </m:rP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迭代何时停止</a:t>
                </a:r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?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当负梯度幅值接近零。</a:t>
                </a:r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46D9907-F0FA-4C16-A3D8-F98FD3E1B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10" y="1362286"/>
                <a:ext cx="11441573" cy="3287054"/>
              </a:xfrm>
              <a:prstGeom prst="rect">
                <a:avLst/>
              </a:prstGeom>
              <a:blipFill>
                <a:blip r:embed="rId2"/>
                <a:stretch>
                  <a:fillRect l="-1066" t="-1852" b="-40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27DAC44A-C350-4DD6-B91D-38CE174C9582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5462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07974" y="41814"/>
            <a:ext cx="11441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优化：梯度下降</a:t>
            </a:r>
            <a:endParaRPr lang="en-US" altLang="zh-CN" sz="36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546F73E-66EB-4EDD-88FD-6AEB75571510}"/>
              </a:ext>
            </a:extLst>
          </p:cNvPr>
          <p:cNvSpPr txBox="1"/>
          <p:nvPr/>
        </p:nvSpPr>
        <p:spPr>
          <a:xfrm>
            <a:off x="438263" y="1215586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梯度下降伪代码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表格 13">
                <a:extLst>
                  <a:ext uri="{FF2B5EF4-FFF2-40B4-BE49-F238E27FC236}">
                    <a16:creationId xmlns:a16="http://schemas.microsoft.com/office/drawing/2014/main" id="{A2A8B63B-B201-4FDA-BB2E-826C402E6B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3870348"/>
                  </p:ext>
                </p:extLst>
              </p:nvPr>
            </p:nvGraphicFramePr>
            <p:xfrm>
              <a:off x="438263" y="1978929"/>
              <a:ext cx="11394254" cy="2971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394254">
                      <a:extLst>
                        <a:ext uri="{9D8B030D-6E8A-4147-A177-3AD203B41FA5}">
                          <a16:colId xmlns:a16="http://schemas.microsoft.com/office/drawing/2014/main" val="14773099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2400" b="1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输入</a:t>
                          </a:r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: 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目标函数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4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CA" sz="2400" b="0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, 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步长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oMath>
                          </a14:m>
                          <a:r>
                            <a:rPr lang="en-CA" sz="2400" b="0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. </a:t>
                          </a:r>
                        </a:p>
                        <a:p>
                          <a:r>
                            <a:rPr lang="zh-CN" altLang="en-US" sz="2400" b="1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输出</a:t>
                          </a:r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oMath>
                          </a14:m>
                          <a:r>
                            <a:rPr lang="en-US" altLang="zh-CN" sz="2400" b="0" baseline="0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.</a:t>
                          </a:r>
                          <a:endParaRPr lang="en-CA" sz="2400" b="0" dirty="0">
                            <a:latin typeface="KaiTi" panose="02010609060101010101" pitchFamily="49" charset="-122"/>
                            <a:ea typeface="KaiTi" panose="02010609060101010101" pitchFamily="49" charset="-122"/>
                          </a:endParaRP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53333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zh-CN" sz="2400" b="0" dirty="0">
                              <a:solidFill>
                                <a:srgbClr val="0000FF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(1)</a:t>
                          </a:r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 </a:t>
                          </a:r>
                          <a:r>
                            <a:rPr lang="zh-CN" altLang="en-US" sz="2400" b="1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初始化</a:t>
                          </a:r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: 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选择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.</a:t>
                          </a:r>
                        </a:p>
                        <a:p>
                          <a:pPr marL="0" indent="0" algn="l">
                            <a:spcAft>
                              <a:spcPts val="600"/>
                            </a:spcAft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zh-CN" sz="2400" b="0" dirty="0">
                              <a:solidFill>
                                <a:srgbClr val="0000FF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(2)</a:t>
                          </a:r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 </a:t>
                          </a:r>
                          <a:r>
                            <a:rPr lang="zh-CN" altLang="en-US" sz="2400" b="1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循环至停止条件满足</a:t>
                          </a:r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:</a:t>
                          </a:r>
                        </a:p>
                        <a:p>
                          <a:pPr marL="0" indent="0" algn="l">
                            <a:spcAft>
                              <a:spcPts val="600"/>
                            </a:spcAft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zh-CN" sz="2400" b="0" kern="1200" dirty="0">
                              <a:solidFill>
                                <a:srgbClr val="0000FF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  <a:cs typeface="+mn-cs"/>
                            </a:rPr>
                            <a:t>(3)        </a:t>
                          </a:r>
                          <a:r>
                            <a:rPr lang="zh-CN" altLang="en-US" sz="2400" b="0" kern="1200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  <a:cs typeface="+mn-cs"/>
                            </a:rPr>
                            <a:t>计算梯度</a:t>
                          </a: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en-US" altLang="zh-CN" sz="2400" b="0" dirty="0">
                            <a:solidFill>
                              <a:schemeClr val="tx1"/>
                            </a:solidFill>
                            <a:latin typeface="KaiTi" panose="02010609060101010101" pitchFamily="49" charset="-122"/>
                            <a:ea typeface="KaiTi" panose="02010609060101010101" pitchFamily="49" charset="-122"/>
                          </a:endParaRPr>
                        </a:p>
                        <a:p>
                          <a:pPr marL="0" indent="0" algn="l"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zh-CN" sz="2400" dirty="0">
                              <a:solidFill>
                                <a:srgbClr val="0000FF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(4)</a:t>
                          </a:r>
                          <a:r>
                            <a:rPr lang="en-US" altLang="zh-CN" sz="2400" dirty="0"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      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latin typeface="KaiTi" panose="02010609060101010101" pitchFamily="49" charset="-122"/>
                                  <a:ea typeface="KaiTi" panose="02010609060101010101" pitchFamily="49" charset="-122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altLang="zh-CN" sz="2400" dirty="0"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.</a:t>
                          </a:r>
                          <a:endParaRPr lang="zh-CN" altLang="en-US" sz="2400" dirty="0">
                            <a:latin typeface="KaiTi" panose="02010609060101010101" pitchFamily="49" charset="-122"/>
                            <a:ea typeface="KaiTi" panose="02010609060101010101" pitchFamily="49" charset="-122"/>
                          </a:endParaRPr>
                        </a:p>
                        <a:p>
                          <a:r>
                            <a:rPr lang="en-US" sz="2400" dirty="0">
                              <a:solidFill>
                                <a:srgbClr val="0000FF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(5)</a:t>
                          </a:r>
                          <a:r>
                            <a:rPr lang="en-US" sz="2400" dirty="0"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 </a:t>
                          </a:r>
                          <a:r>
                            <a:rPr lang="zh-CN" altLang="en-US" sz="2400" dirty="0"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返回</a:t>
                          </a:r>
                          <a:r>
                            <a:rPr lang="en-US" sz="2400" dirty="0"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A" sz="2400" dirty="0"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.</a:t>
                          </a: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2409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表格 13">
                <a:extLst>
                  <a:ext uri="{FF2B5EF4-FFF2-40B4-BE49-F238E27FC236}">
                    <a16:creationId xmlns:a16="http://schemas.microsoft.com/office/drawing/2014/main" id="{A2A8B63B-B201-4FDA-BB2E-826C402E6B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3870348"/>
                  </p:ext>
                </p:extLst>
              </p:nvPr>
            </p:nvGraphicFramePr>
            <p:xfrm>
              <a:off x="438263" y="1978929"/>
              <a:ext cx="11394254" cy="2971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394254">
                      <a:extLst>
                        <a:ext uri="{9D8B030D-6E8A-4147-A177-3AD203B41FA5}">
                          <a16:colId xmlns:a16="http://schemas.microsoft.com/office/drawing/2014/main" val="1477309961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53" t="-7407" r="-214" b="-2770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5333386"/>
                      </a:ext>
                    </a:extLst>
                  </a:tr>
                  <a:tr h="2148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53" t="-40960" r="-214" b="-56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24093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C727374-9E42-4D3D-9C82-0DB6415958D2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850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22966" y="46378"/>
            <a:ext cx="761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ea typeface="微软雅黑" panose="020B0503020204020204" pitchFamily="34" charset="-122"/>
              </a:rPr>
              <a:t>导数与微分</a:t>
            </a:r>
            <a:endParaRPr lang="en-US" altLang="zh-CN" sz="3600" b="1" dirty="0">
              <a:solidFill>
                <a:srgbClr val="0A05DF"/>
              </a:solidFill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7590643-401B-416B-90DC-7B4BB3BD3FC9}"/>
                  </a:ext>
                </a:extLst>
              </p:cNvPr>
              <p:cNvSpPr txBox="1"/>
              <p:nvPr/>
            </p:nvSpPr>
            <p:spPr>
              <a:xfrm>
                <a:off x="211527" y="914209"/>
                <a:ext cx="6292556" cy="5937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ea typeface="微软雅黑" panose="020B0503020204020204" pitchFamily="34" charset="-122"/>
                  </a:rPr>
                  <a:t>例题：计算导数</a:t>
                </a:r>
                <a:r>
                  <a:rPr lang="en-US" altLang="zh-CN" sz="2400" dirty="0">
                    <a:ea typeface="微软雅黑" panose="020B0503020204020204" pitchFamily="34" charset="-122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=(</m:t>
                    </m:r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endParaRPr lang="en-US" altLang="zh-CN" sz="240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𝑑𝑓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𝑑𝑓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𝑑𝑓</m:t>
                          </m:r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𝑑𝑓</m:t>
                          </m:r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𝑑𝑓</m:t>
                          </m:r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𝑣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num>
                        <m:den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p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𝑑𝑤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𝑑𝑓</m:t>
                          </m:r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𝑣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zh-CN" sz="2400" b="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𝑑𝑓</m:t>
                          </m:r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altLang="zh-CN" sz="24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7590643-401B-416B-90DC-7B4BB3BD3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27" y="914209"/>
                <a:ext cx="6292556" cy="5937844"/>
              </a:xfrm>
              <a:prstGeom prst="rect">
                <a:avLst/>
              </a:prstGeom>
              <a:blipFill>
                <a:blip r:embed="rId2"/>
                <a:stretch>
                  <a:fillRect l="-1550" t="-1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组合 27">
            <a:extLst>
              <a:ext uri="{FF2B5EF4-FFF2-40B4-BE49-F238E27FC236}">
                <a16:creationId xmlns:a16="http://schemas.microsoft.com/office/drawing/2014/main" id="{483C0544-3813-4251-9E48-D73D7E3E3265}"/>
              </a:ext>
            </a:extLst>
          </p:cNvPr>
          <p:cNvGrpSpPr/>
          <p:nvPr/>
        </p:nvGrpSpPr>
        <p:grpSpPr>
          <a:xfrm>
            <a:off x="7562483" y="1742839"/>
            <a:ext cx="4081865" cy="3563004"/>
            <a:chOff x="7709967" y="1058765"/>
            <a:chExt cx="4081865" cy="35630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: 圆角 8">
                  <a:extLst>
                    <a:ext uri="{FF2B5EF4-FFF2-40B4-BE49-F238E27FC236}">
                      <a16:creationId xmlns:a16="http://schemas.microsoft.com/office/drawing/2014/main" id="{C96C7773-D21C-4DEA-BD78-82A1BF372894}"/>
                    </a:ext>
                  </a:extLst>
                </p:cNvPr>
                <p:cNvSpPr/>
                <p:nvPr/>
              </p:nvSpPr>
              <p:spPr>
                <a:xfrm>
                  <a:off x="8926904" y="1058765"/>
                  <a:ext cx="1671484" cy="698090"/>
                </a:xfrm>
                <a:prstGeom prst="roundRect">
                  <a:avLst/>
                </a:prstGeom>
                <a:solidFill>
                  <a:srgbClr val="C6E3FF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𝑢𝑣</m:t>
                        </m:r>
                      </m:oMath>
                    </m:oMathPara>
                  </a14:m>
                  <a:endParaRPr lang="zh-CN" altLang="en-US" sz="2400" b="1" dirty="0">
                    <a:solidFill>
                      <a:schemeClr val="tx1"/>
                    </a:solidFill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9" name="矩形: 圆角 8">
                  <a:extLst>
                    <a:ext uri="{FF2B5EF4-FFF2-40B4-BE49-F238E27FC236}">
                      <a16:creationId xmlns:a16="http://schemas.microsoft.com/office/drawing/2014/main" id="{C96C7773-D21C-4DEA-BD78-82A1BF3728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6904" y="1058765"/>
                  <a:ext cx="1671484" cy="698090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E63C3559-8C1A-430D-BA50-C7B5CF3746AE}"/>
                </a:ext>
              </a:extLst>
            </p:cNvPr>
            <p:cNvCxnSpPr>
              <a:cxnSpLocks/>
              <a:stCxn id="9" idx="2"/>
              <a:endCxn id="12" idx="0"/>
            </p:cNvCxnSpPr>
            <p:nvPr/>
          </p:nvCxnSpPr>
          <p:spPr>
            <a:xfrm flipH="1">
              <a:off x="8545709" y="1756855"/>
              <a:ext cx="1216937" cy="8009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3E71569B-064B-497A-8832-35A4733FCED9}"/>
                </a:ext>
              </a:extLst>
            </p:cNvPr>
            <p:cNvCxnSpPr>
              <a:cxnSpLocks/>
              <a:stCxn id="9" idx="2"/>
              <a:endCxn id="15" idx="0"/>
            </p:cNvCxnSpPr>
            <p:nvPr/>
          </p:nvCxnSpPr>
          <p:spPr>
            <a:xfrm>
              <a:off x="9762646" y="1756855"/>
              <a:ext cx="1193444" cy="8009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0500D7FE-5F48-49F1-8726-418F8989E7DE}"/>
                </a:ext>
              </a:extLst>
            </p:cNvPr>
            <p:cNvGrpSpPr/>
            <p:nvPr/>
          </p:nvGrpSpPr>
          <p:grpSpPr>
            <a:xfrm>
              <a:off x="7709967" y="2557795"/>
              <a:ext cx="4081865" cy="2063974"/>
              <a:chOff x="7670639" y="2557795"/>
              <a:chExt cx="4081865" cy="2063974"/>
            </a:xfrm>
          </p:grpSpPr>
          <p:cxnSp>
            <p:nvCxnSpPr>
              <p:cNvPr id="10" name="直接箭头连接符 9">
                <a:extLst>
                  <a:ext uri="{FF2B5EF4-FFF2-40B4-BE49-F238E27FC236}">
                    <a16:creationId xmlns:a16="http://schemas.microsoft.com/office/drawing/2014/main" id="{6930B482-47B0-496A-8CAB-6E5DF0AF27F0}"/>
                  </a:ext>
                </a:extLst>
              </p:cNvPr>
              <p:cNvCxnSpPr>
                <a:cxnSpLocks/>
                <a:stCxn id="12" idx="2"/>
                <a:endCxn id="17" idx="0"/>
              </p:cNvCxnSpPr>
              <p:nvPr/>
            </p:nvCxnSpPr>
            <p:spPr>
              <a:xfrm>
                <a:off x="8506381" y="3255885"/>
                <a:ext cx="0" cy="66779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矩形: 圆角 11">
                    <a:extLst>
                      <a:ext uri="{FF2B5EF4-FFF2-40B4-BE49-F238E27FC236}">
                        <a16:creationId xmlns:a16="http://schemas.microsoft.com/office/drawing/2014/main" id="{962DBE1F-E901-404B-9E1C-CB409208E700}"/>
                      </a:ext>
                    </a:extLst>
                  </p:cNvPr>
                  <p:cNvSpPr/>
                  <p:nvPr/>
                </p:nvSpPr>
                <p:spPr>
                  <a:xfrm>
                    <a:off x="7670639" y="2557795"/>
                    <a:ext cx="1671484" cy="698090"/>
                  </a:xfrm>
                  <a:prstGeom prst="roundRect">
                    <a:avLst/>
                  </a:prstGeom>
                  <a:solidFill>
                    <a:srgbClr val="C6E3FF"/>
                  </a:solidFill>
                  <a:ln w="28575">
                    <a:solidFill>
                      <a:schemeClr val="tx1"/>
                    </a:solidFill>
                    <a:tailEnd type="arrow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sz="2400" i="1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2" name="矩形: 圆角 11">
                    <a:extLst>
                      <a:ext uri="{FF2B5EF4-FFF2-40B4-BE49-F238E27FC236}">
                        <a16:creationId xmlns:a16="http://schemas.microsoft.com/office/drawing/2014/main" id="{962DBE1F-E901-404B-9E1C-CB409208E70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70639" y="2557795"/>
                    <a:ext cx="1671484" cy="698090"/>
                  </a:xfrm>
                  <a:prstGeom prst="round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28575">
                    <a:solidFill>
                      <a:schemeClr val="tx1"/>
                    </a:solidFill>
                    <a:tailEnd type="arrow" w="med" len="lg"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矩形: 圆角 14">
                    <a:extLst>
                      <a:ext uri="{FF2B5EF4-FFF2-40B4-BE49-F238E27FC236}">
                        <a16:creationId xmlns:a16="http://schemas.microsoft.com/office/drawing/2014/main" id="{C6EAE934-1BC8-46C9-AB5F-A7C60D041FDE}"/>
                      </a:ext>
                    </a:extLst>
                  </p:cNvPr>
                  <p:cNvSpPr/>
                  <p:nvPr/>
                </p:nvSpPr>
                <p:spPr>
                  <a:xfrm>
                    <a:off x="10081020" y="2557795"/>
                    <a:ext cx="1671484" cy="698090"/>
                  </a:xfrm>
                  <a:prstGeom prst="roundRect">
                    <a:avLst/>
                  </a:prstGeom>
                  <a:solidFill>
                    <a:srgbClr val="C6E3FF"/>
                  </a:solidFill>
                  <a:ln w="28575">
                    <a:solidFill>
                      <a:schemeClr val="tx1"/>
                    </a:solidFill>
                    <a:tailEnd type="arrow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sz="2400" i="1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5" name="矩形: 圆角 14">
                    <a:extLst>
                      <a:ext uri="{FF2B5EF4-FFF2-40B4-BE49-F238E27FC236}">
                        <a16:creationId xmlns:a16="http://schemas.microsoft.com/office/drawing/2014/main" id="{C6EAE934-1BC8-46C9-AB5F-A7C60D041FD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81020" y="2557795"/>
                    <a:ext cx="1671484" cy="698090"/>
                  </a:xfrm>
                  <a:prstGeom prst="round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28575">
                    <a:solidFill>
                      <a:schemeClr val="tx1"/>
                    </a:solidFill>
                    <a:tailEnd type="arrow" w="med" len="lg"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矩形: 圆角 16">
                    <a:extLst>
                      <a:ext uri="{FF2B5EF4-FFF2-40B4-BE49-F238E27FC236}">
                        <a16:creationId xmlns:a16="http://schemas.microsoft.com/office/drawing/2014/main" id="{461E6268-8F11-40FB-80CE-5AB465F0B252}"/>
                      </a:ext>
                    </a:extLst>
                  </p:cNvPr>
                  <p:cNvSpPr/>
                  <p:nvPr/>
                </p:nvSpPr>
                <p:spPr>
                  <a:xfrm>
                    <a:off x="7670639" y="3923679"/>
                    <a:ext cx="1671484" cy="698090"/>
                  </a:xfrm>
                  <a:prstGeom prst="roundRect">
                    <a:avLst/>
                  </a:prstGeom>
                  <a:solidFill>
                    <a:srgbClr val="C6E3FF"/>
                  </a:solidFill>
                  <a:ln w="28575">
                    <a:solidFill>
                      <a:schemeClr val="tx1"/>
                    </a:solidFill>
                    <a:tailEnd type="arrow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sz="2400" i="1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7" name="矩形: 圆角 16">
                    <a:extLst>
                      <a:ext uri="{FF2B5EF4-FFF2-40B4-BE49-F238E27FC236}">
                        <a16:creationId xmlns:a16="http://schemas.microsoft.com/office/drawing/2014/main" id="{461E6268-8F11-40FB-80CE-5AB465F0B25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70639" y="3923679"/>
                    <a:ext cx="1671484" cy="698090"/>
                  </a:xfrm>
                  <a:prstGeom prst="round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28575">
                    <a:solidFill>
                      <a:schemeClr val="tx1"/>
                    </a:solidFill>
                    <a:tailEnd type="arrow" w="med" len="lg"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矩形: 圆角 18">
                    <a:extLst>
                      <a:ext uri="{FF2B5EF4-FFF2-40B4-BE49-F238E27FC236}">
                        <a16:creationId xmlns:a16="http://schemas.microsoft.com/office/drawing/2014/main" id="{8143472A-EE32-4B65-B67D-B5DF24418805}"/>
                      </a:ext>
                    </a:extLst>
                  </p:cNvPr>
                  <p:cNvSpPr/>
                  <p:nvPr/>
                </p:nvSpPr>
                <p:spPr>
                  <a:xfrm>
                    <a:off x="10081020" y="3891724"/>
                    <a:ext cx="1671484" cy="698090"/>
                  </a:xfrm>
                  <a:prstGeom prst="roundRect">
                    <a:avLst/>
                  </a:prstGeom>
                  <a:solidFill>
                    <a:srgbClr val="C6E3FF"/>
                  </a:solidFill>
                  <a:ln w="28575">
                    <a:solidFill>
                      <a:schemeClr val="tx1"/>
                    </a:solidFill>
                    <a:tailEnd type="arrow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sz="2400" i="1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9" name="矩形: 圆角 18">
                    <a:extLst>
                      <a:ext uri="{FF2B5EF4-FFF2-40B4-BE49-F238E27FC236}">
                        <a16:creationId xmlns:a16="http://schemas.microsoft.com/office/drawing/2014/main" id="{8143472A-EE32-4B65-B67D-B5DF2441880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81020" y="3891724"/>
                    <a:ext cx="1671484" cy="698090"/>
                  </a:xfrm>
                  <a:prstGeom prst="round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28575">
                    <a:solidFill>
                      <a:schemeClr val="tx1"/>
                    </a:solidFill>
                    <a:tailEnd type="arrow" w="med" len="lg"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E4C60F05-981F-46C8-89D1-0CF9DFE7B2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16762" y="3255885"/>
                <a:ext cx="0" cy="66779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0E88F995-814C-46AE-90B1-37D1328FC869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313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07974" y="41814"/>
            <a:ext cx="11441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优化：梯度下降</a:t>
            </a:r>
            <a:endParaRPr lang="en-US" altLang="zh-CN" sz="36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6102BBB-06AD-48BC-BB6D-8DFFAC8B2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07" y="1295063"/>
            <a:ext cx="11816786" cy="527722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6137324-A6AE-46EF-9933-DBFEB0ECF664}"/>
              </a:ext>
            </a:extLst>
          </p:cNvPr>
          <p:cNvSpPr/>
          <p:nvPr/>
        </p:nvSpPr>
        <p:spPr>
          <a:xfrm>
            <a:off x="108155" y="6357403"/>
            <a:ext cx="7968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Pics are from </a:t>
            </a:r>
            <a:r>
              <a:rPr lang="zh-CN" altLang="en-US" dirty="0"/>
              <a:t>CSC311 Introduction to machine learning 2020 U</a:t>
            </a:r>
            <a:r>
              <a:rPr lang="en-US" altLang="zh-CN" dirty="0"/>
              <a:t>university of </a:t>
            </a:r>
            <a:r>
              <a:rPr lang="zh-CN" altLang="en-US" dirty="0"/>
              <a:t>T</a:t>
            </a:r>
            <a:r>
              <a:rPr lang="en-US" altLang="zh-CN" dirty="0" err="1"/>
              <a:t>oronto</a:t>
            </a:r>
            <a:endParaRPr lang="zh-CN" altLang="en-US" dirty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8039D5C5-F56A-4E67-B260-C275E63CF6E7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44607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07974" y="41814"/>
            <a:ext cx="11441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优化：梯度下降</a:t>
            </a:r>
            <a:endParaRPr lang="en-US" altLang="zh-CN" sz="36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10" descr="See the source image">
            <a:extLst>
              <a:ext uri="{FF2B5EF4-FFF2-40B4-BE49-F238E27FC236}">
                <a16:creationId xmlns:a16="http://schemas.microsoft.com/office/drawing/2014/main" id="{C19E0FD7-CF13-4A63-A0B4-84EFCE7BE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27" y="1038710"/>
            <a:ext cx="3329056" cy="222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6BE56A8-D674-46EB-8851-CB85AD4065E3}"/>
              </a:ext>
            </a:extLst>
          </p:cNvPr>
          <p:cNvSpPr txBox="1"/>
          <p:nvPr/>
        </p:nvSpPr>
        <p:spPr>
          <a:xfrm>
            <a:off x="8438430" y="3542006"/>
            <a:ext cx="30942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等高线示例</a:t>
            </a:r>
            <a:endParaRPr lang="en-US" altLang="zh-CN" dirty="0"/>
          </a:p>
          <a:p>
            <a:r>
              <a:rPr lang="zh-CN" altLang="en-US" sz="1600" dirty="0"/>
              <a:t>来自</a:t>
            </a:r>
            <a:r>
              <a:rPr lang="en-US" altLang="zh-CN" sz="1600" dirty="0"/>
              <a:t> </a:t>
            </a:r>
            <a:r>
              <a:rPr lang="en-US" altLang="zh-CN" sz="1600" dirty="0">
                <a:hlinkClick r:id="rId3"/>
              </a:rPr>
              <a:t>https://getoutside.ordnancesurvey.co.uk/guides/understanding-map-contour-lines-for-beginners/</a:t>
            </a:r>
            <a:endParaRPr lang="en-US" altLang="zh-CN" sz="1600" dirty="0"/>
          </a:p>
          <a:p>
            <a:endParaRPr lang="zh-CN" altLang="en-US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00F767B-7455-4A3D-9B00-642CD0EEAE7A}"/>
              </a:ext>
            </a:extLst>
          </p:cNvPr>
          <p:cNvGrpSpPr/>
          <p:nvPr/>
        </p:nvGrpSpPr>
        <p:grpSpPr>
          <a:xfrm>
            <a:off x="108155" y="900055"/>
            <a:ext cx="7311160" cy="5858213"/>
            <a:chOff x="1428375" y="975302"/>
            <a:chExt cx="7311160" cy="5858213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972818C5-B71D-44DD-A243-A72BA37FF8D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28375" y="975302"/>
              <a:ext cx="7311160" cy="5858213"/>
              <a:chOff x="3090869" y="310595"/>
              <a:chExt cx="7946505" cy="6367296"/>
            </a:xfrm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90DEDB53-AD77-4821-AECC-35963585BDAF}"/>
                  </a:ext>
                </a:extLst>
              </p:cNvPr>
              <p:cNvSpPr/>
              <p:nvPr/>
            </p:nvSpPr>
            <p:spPr>
              <a:xfrm rot="3126670">
                <a:off x="8678874" y="1026794"/>
                <a:ext cx="1470308" cy="2969348"/>
              </a:xfrm>
              <a:prstGeom prst="ellipse">
                <a:avLst/>
              </a:prstGeom>
              <a:noFill/>
              <a:ln w="28575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0B8585CC-49D4-440F-8540-C1CC3BCA39B9}"/>
                  </a:ext>
                </a:extLst>
              </p:cNvPr>
              <p:cNvSpPr/>
              <p:nvPr/>
            </p:nvSpPr>
            <p:spPr>
              <a:xfrm>
                <a:off x="7790836" y="858982"/>
                <a:ext cx="2803273" cy="3015639"/>
              </a:xfrm>
              <a:custGeom>
                <a:avLst/>
                <a:gdLst>
                  <a:gd name="connsiteX0" fmla="*/ 983709 w 2803273"/>
                  <a:gd name="connsiteY0" fmla="*/ 0 h 3015639"/>
                  <a:gd name="connsiteX1" fmla="*/ 632728 w 2803273"/>
                  <a:gd name="connsiteY1" fmla="*/ 683491 h 3015639"/>
                  <a:gd name="connsiteX2" fmla="*/ 69309 w 2803273"/>
                  <a:gd name="connsiteY2" fmla="*/ 2170545 h 3015639"/>
                  <a:gd name="connsiteX3" fmla="*/ 198619 w 2803273"/>
                  <a:gd name="connsiteY3" fmla="*/ 2881745 h 3015639"/>
                  <a:gd name="connsiteX4" fmla="*/ 1768800 w 2803273"/>
                  <a:gd name="connsiteY4" fmla="*/ 3011054 h 3015639"/>
                  <a:gd name="connsiteX5" fmla="*/ 2803273 w 2803273"/>
                  <a:gd name="connsiteY5" fmla="*/ 2974109 h 301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03273" h="3015639">
                    <a:moveTo>
                      <a:pt x="983709" y="0"/>
                    </a:moveTo>
                    <a:cubicBezTo>
                      <a:pt x="884418" y="160867"/>
                      <a:pt x="785128" y="321734"/>
                      <a:pt x="632728" y="683491"/>
                    </a:cubicBezTo>
                    <a:cubicBezTo>
                      <a:pt x="480328" y="1045248"/>
                      <a:pt x="141660" y="1804169"/>
                      <a:pt x="69309" y="2170545"/>
                    </a:cubicBezTo>
                    <a:cubicBezTo>
                      <a:pt x="-3042" y="2536921"/>
                      <a:pt x="-84629" y="2741660"/>
                      <a:pt x="198619" y="2881745"/>
                    </a:cubicBezTo>
                    <a:cubicBezTo>
                      <a:pt x="481867" y="3021830"/>
                      <a:pt x="1334691" y="2995660"/>
                      <a:pt x="1768800" y="3011054"/>
                    </a:cubicBezTo>
                    <a:cubicBezTo>
                      <a:pt x="2202909" y="3026448"/>
                      <a:pt x="2503091" y="3000278"/>
                      <a:pt x="2803273" y="2974109"/>
                    </a:cubicBezTo>
                  </a:path>
                </a:pathLst>
              </a:custGeom>
              <a:noFill/>
              <a:ln w="28575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A93FE774-1C5E-464A-963F-B2710F07AD29}"/>
                  </a:ext>
                </a:extLst>
              </p:cNvPr>
              <p:cNvSpPr/>
              <p:nvPr/>
            </p:nvSpPr>
            <p:spPr>
              <a:xfrm>
                <a:off x="7347569" y="858982"/>
                <a:ext cx="3689805" cy="3805648"/>
              </a:xfrm>
              <a:custGeom>
                <a:avLst/>
                <a:gdLst>
                  <a:gd name="connsiteX0" fmla="*/ 494024 w 3689805"/>
                  <a:gd name="connsiteY0" fmla="*/ 0 h 3805648"/>
                  <a:gd name="connsiteX1" fmla="*/ 290824 w 3689805"/>
                  <a:gd name="connsiteY1" fmla="*/ 812800 h 3805648"/>
                  <a:gd name="connsiteX2" fmla="*/ 143042 w 3689805"/>
                  <a:gd name="connsiteY2" fmla="*/ 1653309 h 3805648"/>
                  <a:gd name="connsiteX3" fmla="*/ 13733 w 3689805"/>
                  <a:gd name="connsiteY3" fmla="*/ 2576945 h 3805648"/>
                  <a:gd name="connsiteX4" fmla="*/ 106096 w 3689805"/>
                  <a:gd name="connsiteY4" fmla="*/ 3001818 h 3805648"/>
                  <a:gd name="connsiteX5" fmla="*/ 918896 w 3689805"/>
                  <a:gd name="connsiteY5" fmla="*/ 3454400 h 3805648"/>
                  <a:gd name="connsiteX6" fmla="*/ 2184278 w 3689805"/>
                  <a:gd name="connsiteY6" fmla="*/ 3740727 h 3805648"/>
                  <a:gd name="connsiteX7" fmla="*/ 3255696 w 3689805"/>
                  <a:gd name="connsiteY7" fmla="*/ 3786909 h 3805648"/>
                  <a:gd name="connsiteX8" fmla="*/ 3532787 w 3689805"/>
                  <a:gd name="connsiteY8" fmla="*/ 3805382 h 3805648"/>
                  <a:gd name="connsiteX9" fmla="*/ 3689805 w 3689805"/>
                  <a:gd name="connsiteY9" fmla="*/ 3796145 h 3805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89805" h="3805648">
                    <a:moveTo>
                      <a:pt x="494024" y="0"/>
                    </a:moveTo>
                    <a:cubicBezTo>
                      <a:pt x="421672" y="268624"/>
                      <a:pt x="349321" y="537249"/>
                      <a:pt x="290824" y="812800"/>
                    </a:cubicBezTo>
                    <a:cubicBezTo>
                      <a:pt x="232327" y="1088351"/>
                      <a:pt x="189224" y="1359285"/>
                      <a:pt x="143042" y="1653309"/>
                    </a:cubicBezTo>
                    <a:cubicBezTo>
                      <a:pt x="96860" y="1947333"/>
                      <a:pt x="19891" y="2352194"/>
                      <a:pt x="13733" y="2576945"/>
                    </a:cubicBezTo>
                    <a:cubicBezTo>
                      <a:pt x="7575" y="2801696"/>
                      <a:pt x="-44764" y="2855576"/>
                      <a:pt x="106096" y="3001818"/>
                    </a:cubicBezTo>
                    <a:cubicBezTo>
                      <a:pt x="256956" y="3148060"/>
                      <a:pt x="572532" y="3331249"/>
                      <a:pt x="918896" y="3454400"/>
                    </a:cubicBezTo>
                    <a:cubicBezTo>
                      <a:pt x="1265260" y="3577551"/>
                      <a:pt x="1794811" y="3685309"/>
                      <a:pt x="2184278" y="3740727"/>
                    </a:cubicBezTo>
                    <a:cubicBezTo>
                      <a:pt x="2573745" y="3796145"/>
                      <a:pt x="3030945" y="3776133"/>
                      <a:pt x="3255696" y="3786909"/>
                    </a:cubicBezTo>
                    <a:cubicBezTo>
                      <a:pt x="3480448" y="3797685"/>
                      <a:pt x="3460436" y="3803843"/>
                      <a:pt x="3532787" y="3805382"/>
                    </a:cubicBezTo>
                    <a:cubicBezTo>
                      <a:pt x="3605138" y="3806921"/>
                      <a:pt x="3647471" y="3801533"/>
                      <a:pt x="3689805" y="3796145"/>
                    </a:cubicBezTo>
                  </a:path>
                </a:pathLst>
              </a:custGeom>
              <a:noFill/>
              <a:ln w="28575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D01D7609-FAC9-4BCD-9416-13C499FA214C}"/>
                  </a:ext>
                </a:extLst>
              </p:cNvPr>
              <p:cNvSpPr/>
              <p:nvPr/>
            </p:nvSpPr>
            <p:spPr>
              <a:xfrm>
                <a:off x="6421954" y="858982"/>
                <a:ext cx="4516581" cy="4858327"/>
              </a:xfrm>
              <a:custGeom>
                <a:avLst/>
                <a:gdLst>
                  <a:gd name="connsiteX0" fmla="*/ 0 w 4516581"/>
                  <a:gd name="connsiteY0" fmla="*/ 0 h 4858327"/>
                  <a:gd name="connsiteX1" fmla="*/ 230909 w 4516581"/>
                  <a:gd name="connsiteY1" fmla="*/ 1385454 h 4858327"/>
                  <a:gd name="connsiteX2" fmla="*/ 535709 w 4516581"/>
                  <a:gd name="connsiteY2" fmla="*/ 2641600 h 4858327"/>
                  <a:gd name="connsiteX3" fmla="*/ 914400 w 4516581"/>
                  <a:gd name="connsiteY3" fmla="*/ 3306618 h 4858327"/>
                  <a:gd name="connsiteX4" fmla="*/ 2078181 w 4516581"/>
                  <a:gd name="connsiteY4" fmla="*/ 4193309 h 4858327"/>
                  <a:gd name="connsiteX5" fmla="*/ 3592945 w 4516581"/>
                  <a:gd name="connsiteY5" fmla="*/ 4682836 h 4858327"/>
                  <a:gd name="connsiteX6" fmla="*/ 4516581 w 4516581"/>
                  <a:gd name="connsiteY6" fmla="*/ 4858327 h 4858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6581" h="4858327">
                    <a:moveTo>
                      <a:pt x="0" y="0"/>
                    </a:moveTo>
                    <a:cubicBezTo>
                      <a:pt x="70812" y="472593"/>
                      <a:pt x="141624" y="945187"/>
                      <a:pt x="230909" y="1385454"/>
                    </a:cubicBezTo>
                    <a:cubicBezTo>
                      <a:pt x="320194" y="1825721"/>
                      <a:pt x="421794" y="2321406"/>
                      <a:pt x="535709" y="2641600"/>
                    </a:cubicBezTo>
                    <a:cubicBezTo>
                      <a:pt x="649624" y="2961794"/>
                      <a:pt x="657321" y="3048000"/>
                      <a:pt x="914400" y="3306618"/>
                    </a:cubicBezTo>
                    <a:cubicBezTo>
                      <a:pt x="1171479" y="3565236"/>
                      <a:pt x="1631757" y="3963939"/>
                      <a:pt x="2078181" y="4193309"/>
                    </a:cubicBezTo>
                    <a:cubicBezTo>
                      <a:pt x="2524605" y="4422679"/>
                      <a:pt x="3186545" y="4572000"/>
                      <a:pt x="3592945" y="4682836"/>
                    </a:cubicBezTo>
                    <a:cubicBezTo>
                      <a:pt x="3999345" y="4793672"/>
                      <a:pt x="4257963" y="4825999"/>
                      <a:pt x="4516581" y="4858327"/>
                    </a:cubicBezTo>
                  </a:path>
                </a:pathLst>
              </a:custGeom>
              <a:noFill/>
              <a:ln w="28575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538016C9-A0AA-4FF3-8150-C88AD2DECB99}"/>
                  </a:ext>
                </a:extLst>
              </p:cNvPr>
              <p:cNvSpPr/>
              <p:nvPr/>
            </p:nvSpPr>
            <p:spPr>
              <a:xfrm>
                <a:off x="5772726" y="942109"/>
                <a:ext cx="4535055" cy="5735782"/>
              </a:xfrm>
              <a:custGeom>
                <a:avLst/>
                <a:gdLst>
                  <a:gd name="connsiteX0" fmla="*/ 0 w 4535055"/>
                  <a:gd name="connsiteY0" fmla="*/ 0 h 5735782"/>
                  <a:gd name="connsiteX1" fmla="*/ 443346 w 4535055"/>
                  <a:gd name="connsiteY1" fmla="*/ 1505527 h 5735782"/>
                  <a:gd name="connsiteX2" fmla="*/ 1293091 w 4535055"/>
                  <a:gd name="connsiteY2" fmla="*/ 3639127 h 5735782"/>
                  <a:gd name="connsiteX3" fmla="*/ 3048000 w 4535055"/>
                  <a:gd name="connsiteY3" fmla="*/ 5052291 h 5735782"/>
                  <a:gd name="connsiteX4" fmla="*/ 4535055 w 4535055"/>
                  <a:gd name="connsiteY4" fmla="*/ 5735782 h 5735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35055" h="5735782">
                    <a:moveTo>
                      <a:pt x="0" y="0"/>
                    </a:moveTo>
                    <a:cubicBezTo>
                      <a:pt x="113915" y="449503"/>
                      <a:pt x="227831" y="899006"/>
                      <a:pt x="443346" y="1505527"/>
                    </a:cubicBezTo>
                    <a:cubicBezTo>
                      <a:pt x="658861" y="2112048"/>
                      <a:pt x="858982" y="3048000"/>
                      <a:pt x="1293091" y="3639127"/>
                    </a:cubicBezTo>
                    <a:cubicBezTo>
                      <a:pt x="1727200" y="4230254"/>
                      <a:pt x="2507673" y="4702848"/>
                      <a:pt x="3048000" y="5052291"/>
                    </a:cubicBezTo>
                    <a:cubicBezTo>
                      <a:pt x="3588327" y="5401734"/>
                      <a:pt x="4061691" y="5568758"/>
                      <a:pt x="4535055" y="5735782"/>
                    </a:cubicBezTo>
                  </a:path>
                </a:pathLst>
              </a:custGeom>
              <a:noFill/>
              <a:ln w="28575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76038B83-CA9E-4E9E-BE36-98FBF181D9EB}"/>
                  </a:ext>
                </a:extLst>
              </p:cNvPr>
              <p:cNvSpPr/>
              <p:nvPr/>
            </p:nvSpPr>
            <p:spPr>
              <a:xfrm>
                <a:off x="5246255" y="895927"/>
                <a:ext cx="1459345" cy="5523346"/>
              </a:xfrm>
              <a:custGeom>
                <a:avLst/>
                <a:gdLst>
                  <a:gd name="connsiteX0" fmla="*/ 0 w 1459345"/>
                  <a:gd name="connsiteY0" fmla="*/ 0 h 5523346"/>
                  <a:gd name="connsiteX1" fmla="*/ 341745 w 1459345"/>
                  <a:gd name="connsiteY1" fmla="*/ 1366982 h 5523346"/>
                  <a:gd name="connsiteX2" fmla="*/ 1209963 w 1459345"/>
                  <a:gd name="connsiteY2" fmla="*/ 3602182 h 5523346"/>
                  <a:gd name="connsiteX3" fmla="*/ 1403927 w 1459345"/>
                  <a:gd name="connsiteY3" fmla="*/ 4627418 h 5523346"/>
                  <a:gd name="connsiteX4" fmla="*/ 1459345 w 1459345"/>
                  <a:gd name="connsiteY4" fmla="*/ 5523346 h 5523346"/>
                  <a:gd name="connsiteX5" fmla="*/ 1459345 w 1459345"/>
                  <a:gd name="connsiteY5" fmla="*/ 5523346 h 5523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9345" h="5523346">
                    <a:moveTo>
                      <a:pt x="0" y="0"/>
                    </a:moveTo>
                    <a:cubicBezTo>
                      <a:pt x="70042" y="383309"/>
                      <a:pt x="140085" y="766618"/>
                      <a:pt x="341745" y="1366982"/>
                    </a:cubicBezTo>
                    <a:cubicBezTo>
                      <a:pt x="543405" y="1967346"/>
                      <a:pt x="1032933" y="3058776"/>
                      <a:pt x="1209963" y="3602182"/>
                    </a:cubicBezTo>
                    <a:cubicBezTo>
                      <a:pt x="1386993" y="4145588"/>
                      <a:pt x="1362363" y="4307224"/>
                      <a:pt x="1403927" y="4627418"/>
                    </a:cubicBezTo>
                    <a:cubicBezTo>
                      <a:pt x="1445491" y="4947612"/>
                      <a:pt x="1459345" y="5523346"/>
                      <a:pt x="1459345" y="5523346"/>
                    </a:cubicBezTo>
                    <a:lnTo>
                      <a:pt x="1459345" y="5523346"/>
                    </a:lnTo>
                  </a:path>
                </a:pathLst>
              </a:custGeom>
              <a:noFill/>
              <a:ln w="28575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B395C531-5784-4433-A571-2059D5BA5917}"/>
                  </a:ext>
                </a:extLst>
              </p:cNvPr>
              <p:cNvSpPr/>
              <p:nvPr/>
            </p:nvSpPr>
            <p:spPr>
              <a:xfrm>
                <a:off x="4525818" y="1025236"/>
                <a:ext cx="1619063" cy="5264728"/>
              </a:xfrm>
              <a:custGeom>
                <a:avLst/>
                <a:gdLst>
                  <a:gd name="connsiteX0" fmla="*/ 0 w 1619063"/>
                  <a:gd name="connsiteY0" fmla="*/ 0 h 5264728"/>
                  <a:gd name="connsiteX1" fmla="*/ 609600 w 1619063"/>
                  <a:gd name="connsiteY1" fmla="*/ 1274619 h 5264728"/>
                  <a:gd name="connsiteX2" fmla="*/ 1348509 w 1619063"/>
                  <a:gd name="connsiteY2" fmla="*/ 2909455 h 5264728"/>
                  <a:gd name="connsiteX3" fmla="*/ 1616364 w 1619063"/>
                  <a:gd name="connsiteY3" fmla="*/ 3860800 h 5264728"/>
                  <a:gd name="connsiteX4" fmla="*/ 1468582 w 1619063"/>
                  <a:gd name="connsiteY4" fmla="*/ 4765964 h 5264728"/>
                  <a:gd name="connsiteX5" fmla="*/ 1182255 w 1619063"/>
                  <a:gd name="connsiteY5" fmla="*/ 5264728 h 526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19063" h="5264728">
                    <a:moveTo>
                      <a:pt x="0" y="0"/>
                    </a:moveTo>
                    <a:cubicBezTo>
                      <a:pt x="192424" y="394855"/>
                      <a:pt x="384849" y="789710"/>
                      <a:pt x="609600" y="1274619"/>
                    </a:cubicBezTo>
                    <a:cubicBezTo>
                      <a:pt x="834352" y="1759528"/>
                      <a:pt x="1180715" y="2478425"/>
                      <a:pt x="1348509" y="2909455"/>
                    </a:cubicBezTo>
                    <a:cubicBezTo>
                      <a:pt x="1516303" y="3340485"/>
                      <a:pt x="1596352" y="3551382"/>
                      <a:pt x="1616364" y="3860800"/>
                    </a:cubicBezTo>
                    <a:cubicBezTo>
                      <a:pt x="1636376" y="4170218"/>
                      <a:pt x="1540933" y="4531976"/>
                      <a:pt x="1468582" y="4765964"/>
                    </a:cubicBezTo>
                    <a:cubicBezTo>
                      <a:pt x="1396231" y="4999952"/>
                      <a:pt x="1289243" y="5132340"/>
                      <a:pt x="1182255" y="5264728"/>
                    </a:cubicBezTo>
                  </a:path>
                </a:pathLst>
              </a:custGeom>
              <a:noFill/>
              <a:ln w="28575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CD58BE3D-D8F5-4B5B-86A4-EBDA9385E9C8}"/>
                  </a:ext>
                </a:extLst>
              </p:cNvPr>
              <p:cNvSpPr/>
              <p:nvPr/>
            </p:nvSpPr>
            <p:spPr>
              <a:xfrm>
                <a:off x="3980873" y="1145309"/>
                <a:ext cx="1660885" cy="5052291"/>
              </a:xfrm>
              <a:custGeom>
                <a:avLst/>
                <a:gdLst>
                  <a:gd name="connsiteX0" fmla="*/ 0 w 1660885"/>
                  <a:gd name="connsiteY0" fmla="*/ 0 h 5052291"/>
                  <a:gd name="connsiteX1" fmla="*/ 665018 w 1660885"/>
                  <a:gd name="connsiteY1" fmla="*/ 1136073 h 5052291"/>
                  <a:gd name="connsiteX2" fmla="*/ 1089891 w 1660885"/>
                  <a:gd name="connsiteY2" fmla="*/ 1967346 h 5052291"/>
                  <a:gd name="connsiteX3" fmla="*/ 1477818 w 1660885"/>
                  <a:gd name="connsiteY3" fmla="*/ 2881746 h 5052291"/>
                  <a:gd name="connsiteX4" fmla="*/ 1597891 w 1660885"/>
                  <a:gd name="connsiteY4" fmla="*/ 3223491 h 5052291"/>
                  <a:gd name="connsiteX5" fmla="*/ 1644072 w 1660885"/>
                  <a:gd name="connsiteY5" fmla="*/ 3805382 h 5052291"/>
                  <a:gd name="connsiteX6" fmla="*/ 1311563 w 1660885"/>
                  <a:gd name="connsiteY6" fmla="*/ 4414982 h 5052291"/>
                  <a:gd name="connsiteX7" fmla="*/ 757382 w 1660885"/>
                  <a:gd name="connsiteY7" fmla="*/ 5052291 h 5052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60885" h="5052291">
                    <a:moveTo>
                      <a:pt x="0" y="0"/>
                    </a:moveTo>
                    <a:cubicBezTo>
                      <a:pt x="241685" y="404091"/>
                      <a:pt x="483370" y="808182"/>
                      <a:pt x="665018" y="1136073"/>
                    </a:cubicBezTo>
                    <a:cubicBezTo>
                      <a:pt x="846666" y="1463964"/>
                      <a:pt x="954424" y="1676401"/>
                      <a:pt x="1089891" y="1967346"/>
                    </a:cubicBezTo>
                    <a:cubicBezTo>
                      <a:pt x="1225358" y="2258291"/>
                      <a:pt x="1393151" y="2672388"/>
                      <a:pt x="1477818" y="2881746"/>
                    </a:cubicBezTo>
                    <a:cubicBezTo>
                      <a:pt x="1562485" y="3091104"/>
                      <a:pt x="1570182" y="3069552"/>
                      <a:pt x="1597891" y="3223491"/>
                    </a:cubicBezTo>
                    <a:cubicBezTo>
                      <a:pt x="1625600" y="3377430"/>
                      <a:pt x="1691793" y="3606800"/>
                      <a:pt x="1644072" y="3805382"/>
                    </a:cubicBezTo>
                    <a:cubicBezTo>
                      <a:pt x="1596351" y="4003964"/>
                      <a:pt x="1459345" y="4207164"/>
                      <a:pt x="1311563" y="4414982"/>
                    </a:cubicBezTo>
                    <a:cubicBezTo>
                      <a:pt x="1163781" y="4622800"/>
                      <a:pt x="960581" y="4837545"/>
                      <a:pt x="757382" y="5052291"/>
                    </a:cubicBezTo>
                  </a:path>
                </a:pathLst>
              </a:custGeom>
              <a:noFill/>
              <a:ln w="28575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CB9C1EB9-DB77-43F4-B11C-8DE1B898E7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40678" y="520916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81AF5036-EB72-4246-92D3-BDB0E056CC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31002" y="5458839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98275817-407A-4497-B92B-2A1D03B867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17859" y="5564006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/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FE0DC249-6931-46D3-BE65-963F8CF77EB4}"/>
                  </a:ext>
                </a:extLst>
              </p:cNvPr>
              <p:cNvSpPr/>
              <p:nvPr/>
            </p:nvSpPr>
            <p:spPr>
              <a:xfrm>
                <a:off x="5505855" y="904672"/>
                <a:ext cx="2451371" cy="5515583"/>
              </a:xfrm>
              <a:custGeom>
                <a:avLst/>
                <a:gdLst>
                  <a:gd name="connsiteX0" fmla="*/ 0 w 2451371"/>
                  <a:gd name="connsiteY0" fmla="*/ 0 h 5515583"/>
                  <a:gd name="connsiteX1" fmla="*/ 379379 w 2451371"/>
                  <a:gd name="connsiteY1" fmla="*/ 1429966 h 5515583"/>
                  <a:gd name="connsiteX2" fmla="*/ 1420239 w 2451371"/>
                  <a:gd name="connsiteY2" fmla="*/ 4163439 h 5515583"/>
                  <a:gd name="connsiteX3" fmla="*/ 2451371 w 2451371"/>
                  <a:gd name="connsiteY3" fmla="*/ 5515583 h 5515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51371" h="5515583">
                    <a:moveTo>
                      <a:pt x="0" y="0"/>
                    </a:moveTo>
                    <a:cubicBezTo>
                      <a:pt x="71336" y="368030"/>
                      <a:pt x="142673" y="736060"/>
                      <a:pt x="379379" y="1429966"/>
                    </a:cubicBezTo>
                    <a:cubicBezTo>
                      <a:pt x="616085" y="2123872"/>
                      <a:pt x="1074907" y="3482503"/>
                      <a:pt x="1420239" y="4163439"/>
                    </a:cubicBezTo>
                    <a:cubicBezTo>
                      <a:pt x="1765571" y="4844375"/>
                      <a:pt x="2108471" y="5179979"/>
                      <a:pt x="2451371" y="5515583"/>
                    </a:cubicBezTo>
                  </a:path>
                </a:pathLst>
              </a:custGeom>
              <a:noFill/>
              <a:ln w="28575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DE3E8D07-E396-493E-8FDD-141401D93B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263388" y="5663306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AC36987C-9C7B-4AE2-922D-2BA3EF7179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3711" y="5367399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9912FBFA-00F7-46E1-BA80-DDD3D112754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234299" y="48784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59F6F1B5-4E04-4966-AFF4-7C7E39213E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43084" y="4367417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FA8F074F-FEA8-4C01-BD07-00DA65F04C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80244" y="380190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F922BBA4-2AEE-436F-B106-88D3ED2FD3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35945" y="3527565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9" name="直接箭头连接符 38">
                <a:extLst>
                  <a:ext uri="{FF2B5EF4-FFF2-40B4-BE49-F238E27FC236}">
                    <a16:creationId xmlns:a16="http://schemas.microsoft.com/office/drawing/2014/main" id="{641A00EF-6B7C-47C9-A524-6C0FCE09CCBC}"/>
                  </a:ext>
                </a:extLst>
              </p:cNvPr>
              <p:cNvCxnSpPr>
                <a:cxnSpLocks/>
                <a:endCxn id="30" idx="2"/>
              </p:cNvCxnSpPr>
              <p:nvPr/>
            </p:nvCxnSpPr>
            <p:spPr>
              <a:xfrm>
                <a:off x="5514430" y="5274436"/>
                <a:ext cx="516572" cy="230123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39">
                <a:extLst>
                  <a:ext uri="{FF2B5EF4-FFF2-40B4-BE49-F238E27FC236}">
                    <a16:creationId xmlns:a16="http://schemas.microsoft.com/office/drawing/2014/main" id="{13562E97-6F1B-4B64-95BE-15C0F14A8482}"/>
                  </a:ext>
                </a:extLst>
              </p:cNvPr>
              <p:cNvCxnSpPr>
                <a:cxnSpLocks/>
                <a:endCxn id="31" idx="2"/>
              </p:cNvCxnSpPr>
              <p:nvPr/>
            </p:nvCxnSpPr>
            <p:spPr>
              <a:xfrm>
                <a:off x="6115007" y="5532876"/>
                <a:ext cx="502852" cy="76850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箭头连接符 40">
                <a:extLst>
                  <a:ext uri="{FF2B5EF4-FFF2-40B4-BE49-F238E27FC236}">
                    <a16:creationId xmlns:a16="http://schemas.microsoft.com/office/drawing/2014/main" id="{DA894650-59AC-4C14-A114-80371A42915B}"/>
                  </a:ext>
                </a:extLst>
              </p:cNvPr>
              <p:cNvCxnSpPr>
                <a:cxnSpLocks/>
                <a:stCxn id="31" idx="6"/>
                <a:endCxn id="33" idx="2"/>
              </p:cNvCxnSpPr>
              <p:nvPr/>
            </p:nvCxnSpPr>
            <p:spPr>
              <a:xfrm>
                <a:off x="6709299" y="5609726"/>
                <a:ext cx="554089" cy="99300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箭头连接符 41">
                <a:extLst>
                  <a:ext uri="{FF2B5EF4-FFF2-40B4-BE49-F238E27FC236}">
                    <a16:creationId xmlns:a16="http://schemas.microsoft.com/office/drawing/2014/main" id="{4F021CB8-E543-408A-97CE-99AF4EB83C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51497" y="5425992"/>
                <a:ext cx="575605" cy="271862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>
                <a:extLst>
                  <a:ext uri="{FF2B5EF4-FFF2-40B4-BE49-F238E27FC236}">
                    <a16:creationId xmlns:a16="http://schemas.microsoft.com/office/drawing/2014/main" id="{537DB910-9317-4722-850F-C1746B0B2705}"/>
                  </a:ext>
                </a:extLst>
              </p:cNvPr>
              <p:cNvCxnSpPr>
                <a:cxnSpLocks/>
                <a:endCxn id="35" idx="4"/>
              </p:cNvCxnSpPr>
              <p:nvPr/>
            </p:nvCxnSpPr>
            <p:spPr>
              <a:xfrm flipV="1">
                <a:off x="7980862" y="4969892"/>
                <a:ext cx="299157" cy="417444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箭头连接符 43">
                <a:extLst>
                  <a:ext uri="{FF2B5EF4-FFF2-40B4-BE49-F238E27FC236}">
                    <a16:creationId xmlns:a16="http://schemas.microsoft.com/office/drawing/2014/main" id="{664E8A15-2453-4C58-8122-5B2D7BDEE4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09374" y="4435738"/>
                <a:ext cx="266557" cy="446802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44">
                <a:extLst>
                  <a:ext uri="{FF2B5EF4-FFF2-40B4-BE49-F238E27FC236}">
                    <a16:creationId xmlns:a16="http://schemas.microsoft.com/office/drawing/2014/main" id="{79051FC7-40C9-4316-9270-CAFC42C31A99}"/>
                  </a:ext>
                </a:extLst>
              </p:cNvPr>
              <p:cNvCxnSpPr>
                <a:cxnSpLocks/>
                <a:endCxn id="37" idx="4"/>
              </p:cNvCxnSpPr>
              <p:nvPr/>
            </p:nvCxnSpPr>
            <p:spPr>
              <a:xfrm flipV="1">
                <a:off x="8616353" y="3893340"/>
                <a:ext cx="109611" cy="474078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箭头连接符 45">
                <a:extLst>
                  <a:ext uri="{FF2B5EF4-FFF2-40B4-BE49-F238E27FC236}">
                    <a16:creationId xmlns:a16="http://schemas.microsoft.com/office/drawing/2014/main" id="{D568D08B-30DB-4893-9663-424A999962F5}"/>
                  </a:ext>
                </a:extLst>
              </p:cNvPr>
              <p:cNvCxnSpPr>
                <a:cxnSpLocks/>
                <a:endCxn id="38" idx="4"/>
              </p:cNvCxnSpPr>
              <p:nvPr/>
            </p:nvCxnSpPr>
            <p:spPr>
              <a:xfrm flipV="1">
                <a:off x="8738610" y="3619005"/>
                <a:ext cx="43055" cy="181920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46">
                <a:extLst>
                  <a:ext uri="{FF2B5EF4-FFF2-40B4-BE49-F238E27FC236}">
                    <a16:creationId xmlns:a16="http://schemas.microsoft.com/office/drawing/2014/main" id="{77D2871C-4E00-4A60-BACB-EBD50861547C}"/>
                  </a:ext>
                </a:extLst>
              </p:cNvPr>
              <p:cNvCxnSpPr>
                <a:cxnSpLocks/>
                <a:stCxn id="38" idx="0"/>
                <a:endCxn id="76" idx="4"/>
              </p:cNvCxnSpPr>
              <p:nvPr/>
            </p:nvCxnSpPr>
            <p:spPr>
              <a:xfrm flipV="1">
                <a:off x="8781666" y="3117760"/>
                <a:ext cx="59865" cy="409805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E296F646-E257-45F4-A3D2-42455F650FA5}"/>
                      </a:ext>
                    </a:extLst>
                  </p:cNvPr>
                  <p:cNvSpPr txBox="1"/>
                  <p:nvPr/>
                </p:nvSpPr>
                <p:spPr>
                  <a:xfrm>
                    <a:off x="4915985" y="4990616"/>
                    <a:ext cx="428537" cy="40142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b="1" dirty="0"/>
                  </a:p>
                </p:txBody>
              </p:sp>
            </mc:Choice>
            <mc:Fallback xmlns="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E296F646-E257-45F4-A3D2-42455F650F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15985" y="4990616"/>
                    <a:ext cx="428537" cy="40142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0769" r="-7692" b="-1475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01A0E4C8-2B9C-46A2-A5CD-C3223B98E6E7}"/>
                  </a:ext>
                </a:extLst>
              </p:cNvPr>
              <p:cNvSpPr/>
              <p:nvPr/>
            </p:nvSpPr>
            <p:spPr>
              <a:xfrm rot="8613120">
                <a:off x="8526501" y="2210809"/>
                <a:ext cx="1609278" cy="673953"/>
              </a:xfrm>
              <a:prstGeom prst="ellipse">
                <a:avLst/>
              </a:prstGeom>
              <a:noFill/>
              <a:ln w="28575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FDE23623-D5FC-476C-BF8A-26E769937584}"/>
                  </a:ext>
                </a:extLst>
              </p:cNvPr>
              <p:cNvSpPr txBox="1"/>
              <p:nvPr/>
            </p:nvSpPr>
            <p:spPr>
              <a:xfrm rot="19140622">
                <a:off x="9181850" y="2477945"/>
                <a:ext cx="652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1000</a:t>
                </a:r>
                <a:endParaRPr lang="zh-CN" altLang="en-US" dirty="0"/>
              </a:p>
            </p:txBody>
          </p:sp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D2C9DE45-5729-4D09-B4CA-C4142E2E8468}"/>
                  </a:ext>
                </a:extLst>
              </p:cNvPr>
              <p:cNvSpPr txBox="1"/>
              <p:nvPr/>
            </p:nvSpPr>
            <p:spPr>
              <a:xfrm rot="19140622">
                <a:off x="9475804" y="2785963"/>
                <a:ext cx="652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1500</a:t>
                </a:r>
                <a:endParaRPr lang="zh-CN" altLang="en-US" dirty="0"/>
              </a:p>
            </p:txBody>
          </p:sp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1014806C-9DDA-44B3-84BD-7E536318CBD5}"/>
                  </a:ext>
                </a:extLst>
              </p:cNvPr>
              <p:cNvSpPr txBox="1"/>
              <p:nvPr/>
            </p:nvSpPr>
            <p:spPr>
              <a:xfrm>
                <a:off x="9500880" y="3535540"/>
                <a:ext cx="652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2000</a:t>
                </a:r>
                <a:endParaRPr lang="zh-CN" altLang="en-US" dirty="0"/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C2614166-5742-489E-8370-FC276094C84F}"/>
                  </a:ext>
                </a:extLst>
              </p:cNvPr>
              <p:cNvSpPr txBox="1"/>
              <p:nvPr/>
            </p:nvSpPr>
            <p:spPr>
              <a:xfrm rot="282369">
                <a:off x="9518249" y="4282751"/>
                <a:ext cx="652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2500</a:t>
                </a:r>
                <a:endParaRPr lang="zh-CN" altLang="en-US" dirty="0"/>
              </a:p>
            </p:txBody>
          </p:sp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BD0CC436-596A-4DB7-BB34-EE09F6DFE3EE}"/>
                  </a:ext>
                </a:extLst>
              </p:cNvPr>
              <p:cNvSpPr txBox="1"/>
              <p:nvPr/>
            </p:nvSpPr>
            <p:spPr>
              <a:xfrm rot="1201970">
                <a:off x="9139618" y="5042227"/>
                <a:ext cx="652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3000</a:t>
                </a:r>
                <a:endParaRPr lang="zh-CN" altLang="en-US" dirty="0"/>
              </a:p>
            </p:txBody>
          </p:sp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C3A6F060-FCD8-4185-8A45-DD86F15BDA1E}"/>
                  </a:ext>
                </a:extLst>
              </p:cNvPr>
              <p:cNvSpPr txBox="1"/>
              <p:nvPr/>
            </p:nvSpPr>
            <p:spPr>
              <a:xfrm rot="2036918">
                <a:off x="8557855" y="5673044"/>
                <a:ext cx="652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3500</a:t>
                </a:r>
                <a:endParaRPr lang="zh-CN" altLang="en-US" dirty="0"/>
              </a:p>
            </p:txBody>
          </p:sp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F888D9F3-5687-4625-9433-3E6DFE810252}"/>
                  </a:ext>
                </a:extLst>
              </p:cNvPr>
              <p:cNvSpPr txBox="1"/>
              <p:nvPr/>
            </p:nvSpPr>
            <p:spPr>
              <a:xfrm rot="3117255">
                <a:off x="7554927" y="5926691"/>
                <a:ext cx="652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4000</a:t>
                </a:r>
                <a:endParaRPr lang="zh-CN" altLang="en-US" dirty="0"/>
              </a:p>
            </p:txBody>
          </p: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FB0B78E5-2A76-4F86-831D-F9F58644E6CD}"/>
                  </a:ext>
                </a:extLst>
              </p:cNvPr>
              <p:cNvSpPr txBox="1"/>
              <p:nvPr/>
            </p:nvSpPr>
            <p:spPr>
              <a:xfrm>
                <a:off x="6671352" y="6053179"/>
                <a:ext cx="652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4500</a:t>
                </a:r>
                <a:endParaRPr lang="zh-CN" altLang="en-US" dirty="0"/>
              </a:p>
            </p:txBody>
          </p:sp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DE4E1E32-D0F4-4EE2-A986-BBE40E7F0C1D}"/>
                  </a:ext>
                </a:extLst>
              </p:cNvPr>
              <p:cNvSpPr txBox="1"/>
              <p:nvPr/>
            </p:nvSpPr>
            <p:spPr>
              <a:xfrm rot="288123">
                <a:off x="5818510" y="6025692"/>
                <a:ext cx="652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5000</a:t>
                </a:r>
                <a:endParaRPr lang="zh-CN" altLang="en-US" dirty="0"/>
              </a:p>
            </p:txBody>
          </p:sp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5E15D569-12E4-485D-9DB1-E440264B163B}"/>
                  </a:ext>
                </a:extLst>
              </p:cNvPr>
              <p:cNvSpPr txBox="1"/>
              <p:nvPr/>
            </p:nvSpPr>
            <p:spPr>
              <a:xfrm rot="199278">
                <a:off x="4879763" y="5921003"/>
                <a:ext cx="652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5500</a:t>
                </a:r>
                <a:endParaRPr lang="zh-CN" altLang="en-US" dirty="0"/>
              </a:p>
            </p:txBody>
          </p:sp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A939C0CE-068B-4721-9E9A-ACA6AC156455}"/>
                  </a:ext>
                </a:extLst>
              </p:cNvPr>
              <p:cNvSpPr txBox="1"/>
              <p:nvPr/>
            </p:nvSpPr>
            <p:spPr>
              <a:xfrm>
                <a:off x="3090869" y="310595"/>
                <a:ext cx="1545773" cy="501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/>
                  <a:t>梯度下降</a:t>
                </a:r>
              </a:p>
            </p:txBody>
          </p:sp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B2F3DB03-F944-4D2D-9D61-4176C0E6E7C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5811" y="302632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20" name="星形: 五角 19">
              <a:extLst>
                <a:ext uri="{FF2B5EF4-FFF2-40B4-BE49-F238E27FC236}">
                  <a16:creationId xmlns:a16="http://schemas.microsoft.com/office/drawing/2014/main" id="{D3493585-71D0-4523-B8A3-8401434FC9DC}"/>
                </a:ext>
              </a:extLst>
            </p:cNvPr>
            <p:cNvSpPr/>
            <p:nvPr/>
          </p:nvSpPr>
          <p:spPr>
            <a:xfrm>
              <a:off x="6974718" y="2945746"/>
              <a:ext cx="201168" cy="202068"/>
            </a:xfrm>
            <a:prstGeom prst="star5">
              <a:avLst/>
            </a:prstGeom>
            <a:solidFill>
              <a:schemeClr val="tx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8731D002-43DB-40D8-9E9F-DBE61AD9F677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3145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07974" y="41814"/>
            <a:ext cx="11441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优化：牛顿法</a:t>
            </a:r>
            <a:endParaRPr lang="en-US" altLang="zh-CN" sz="36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69942C8A-A4CD-44F7-A883-530E7720AFC1}"/>
                  </a:ext>
                </a:extLst>
              </p:cNvPr>
              <p:cNvSpPr/>
              <p:nvPr/>
            </p:nvSpPr>
            <p:spPr>
              <a:xfrm>
                <a:off x="49161" y="988867"/>
                <a:ext cx="12093677" cy="5908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函数在最小值处有</a:t>
                </a:r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在某一点</a:t>
                </a:r>
                <a:r>
                  <a:rPr lang="en-US" altLang="zh-CN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处</a:t>
                </a:r>
                <a:r>
                  <a:rPr lang="en-US" altLang="zh-CN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, </a:t>
                </a:r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泰勒展开为</a:t>
                </a:r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忽略二次及以上项，有</a:t>
                </a:r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上式两边同时计算梯度，有</a:t>
                </a:r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m:rPr>
                          <m:sty m:val="p"/>
                        </m:rP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  <a:cs typeface="Calibri" panose="020F0502020204030204" pitchFamily="34" charset="0"/>
                  </a:rPr>
                  <a:t>如果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800" dirty="0">
                    <a:latin typeface="KaiTi" panose="02010609060101010101" pitchFamily="49" charset="-122"/>
                    <a:ea typeface="KaiTi" panose="02010609060101010101" pitchFamily="49" charset="-122"/>
                    <a:cs typeface="Calibri" panose="020F0502020204030204" pitchFamily="34" charset="0"/>
                  </a:rPr>
                  <a:t>,</a:t>
                </a:r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  <a:cs typeface="Calibri" panose="020F0502020204030204" pitchFamily="34" charset="0"/>
                  </a:rPr>
                  <a:t>有</a:t>
                </a:r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800" i="1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可以看出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</a:t>
                </a:r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更新为</a:t>
                </a:r>
                <a:r>
                  <a:rPr lang="en-US" altLang="zh-CN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p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69942C8A-A4CD-44F7-A883-530E7720A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1" y="988867"/>
                <a:ext cx="12093677" cy="5908284"/>
              </a:xfrm>
              <a:prstGeom prst="rect">
                <a:avLst/>
              </a:prstGeom>
              <a:blipFill>
                <a:blip r:embed="rId2"/>
                <a:stretch>
                  <a:fillRect l="-1008" t="-1032" b="-1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5E92A58-40BB-4480-993C-CF93030A3D68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8221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表格 25">
                <a:extLst>
                  <a:ext uri="{FF2B5EF4-FFF2-40B4-BE49-F238E27FC236}">
                    <a16:creationId xmlns:a16="http://schemas.microsoft.com/office/drawing/2014/main" id="{5E1A7760-FF9D-4DC9-B835-99F0EC5E32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0049168"/>
                  </p:ext>
                </p:extLst>
              </p:nvPr>
            </p:nvGraphicFramePr>
            <p:xfrm>
              <a:off x="438263" y="1978929"/>
              <a:ext cx="11394254" cy="2971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394254">
                      <a:extLst>
                        <a:ext uri="{9D8B030D-6E8A-4147-A177-3AD203B41FA5}">
                          <a16:colId xmlns:a16="http://schemas.microsoft.com/office/drawing/2014/main" val="14773099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2400" b="1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输入</a:t>
                          </a:r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: 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目标函数</a:t>
                          </a:r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4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CA" sz="2400" b="0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. </a:t>
                          </a:r>
                        </a:p>
                        <a:p>
                          <a:r>
                            <a:rPr lang="zh-CN" altLang="en-US" sz="2400" b="1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输出</a:t>
                          </a:r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oMath>
                          </a14:m>
                          <a:r>
                            <a:rPr lang="en-US" altLang="zh-CN" sz="2400" b="0" baseline="0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.</a:t>
                          </a:r>
                          <a:endParaRPr lang="en-CA" sz="2400" b="0" dirty="0">
                            <a:latin typeface="KaiTi" panose="02010609060101010101" pitchFamily="49" charset="-122"/>
                            <a:ea typeface="KaiTi" panose="02010609060101010101" pitchFamily="49" charset="-122"/>
                          </a:endParaRP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53333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zh-CN" sz="2400" b="0" dirty="0">
                              <a:solidFill>
                                <a:srgbClr val="0000FF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(1)</a:t>
                          </a:r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 </a:t>
                          </a:r>
                          <a:r>
                            <a:rPr lang="zh-CN" altLang="en-US" sz="2400" b="1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初始化</a:t>
                          </a:r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: 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选择一个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.</a:t>
                          </a:r>
                        </a:p>
                        <a:p>
                          <a:pPr marL="0" indent="0" algn="l">
                            <a:spcAft>
                              <a:spcPts val="600"/>
                            </a:spcAft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zh-CN" sz="2400" b="0" dirty="0">
                              <a:solidFill>
                                <a:srgbClr val="0000FF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(2)</a:t>
                          </a:r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 </a:t>
                          </a:r>
                          <a:r>
                            <a:rPr lang="zh-CN" altLang="en-US" sz="2400" b="1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循环至终止条件满足</a:t>
                          </a:r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:</a:t>
                          </a:r>
                          <a:endParaRPr lang="en-US" altLang="zh-CN" sz="2400" b="0" dirty="0">
                            <a:solidFill>
                              <a:schemeClr val="tx1"/>
                            </a:solidFill>
                            <a:latin typeface="KaiTi" panose="02010609060101010101" pitchFamily="49" charset="-122"/>
                            <a:ea typeface="KaiTi" panose="02010609060101010101" pitchFamily="49" charset="-122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zh-CN" sz="2400" b="0" kern="1200" dirty="0">
                              <a:solidFill>
                                <a:srgbClr val="0000FF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  <a:cs typeface="+mn-cs"/>
                            </a:rPr>
                            <a:t>(3)        </a:t>
                          </a:r>
                          <a:r>
                            <a:rPr lang="zh-CN" altLang="en-US" sz="2400" b="0" kern="1200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  <a:cs typeface="+mn-cs"/>
                            </a:rPr>
                            <a:t>计算梯度</a:t>
                          </a: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 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和</a:t>
                          </a:r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Hessian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矩阵</a:t>
                          </a:r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. </a:t>
                          </a:r>
                        </a:p>
                        <a:p>
                          <a:pPr marL="0" indent="0" algn="l"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zh-CN" sz="2400" dirty="0">
                              <a:solidFill>
                                <a:srgbClr val="0000FF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(4)</a:t>
                          </a:r>
                          <a:r>
                            <a:rPr lang="en-US" altLang="zh-CN" sz="2400" dirty="0"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      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latin typeface="KaiTi" panose="02010609060101010101" pitchFamily="49" charset="-122"/>
                                  <a:ea typeface="KaiTi" panose="02010609060101010101" pitchFamily="49" charset="-122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∇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zh-CN" altLang="en-US" sz="2400" dirty="0">
                            <a:latin typeface="KaiTi" panose="02010609060101010101" pitchFamily="49" charset="-122"/>
                            <a:ea typeface="KaiTi" panose="02010609060101010101" pitchFamily="49" charset="-122"/>
                          </a:endParaRPr>
                        </a:p>
                        <a:p>
                          <a:r>
                            <a:rPr lang="en-US" sz="2400" dirty="0">
                              <a:solidFill>
                                <a:srgbClr val="0000FF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(5)</a:t>
                          </a:r>
                          <a:r>
                            <a:rPr lang="en-US" sz="2400" dirty="0"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 </a:t>
                          </a:r>
                          <a:r>
                            <a:rPr lang="zh-CN" altLang="en-US" sz="2400" dirty="0"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返回</a:t>
                          </a:r>
                          <a:r>
                            <a:rPr lang="en-US" sz="2400" dirty="0"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A" sz="2400" dirty="0"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.</a:t>
                          </a: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2409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表格 25">
                <a:extLst>
                  <a:ext uri="{FF2B5EF4-FFF2-40B4-BE49-F238E27FC236}">
                    <a16:creationId xmlns:a16="http://schemas.microsoft.com/office/drawing/2014/main" id="{5E1A7760-FF9D-4DC9-B835-99F0EC5E32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0049168"/>
                  </p:ext>
                </p:extLst>
              </p:nvPr>
            </p:nvGraphicFramePr>
            <p:xfrm>
              <a:off x="438263" y="1978929"/>
              <a:ext cx="11394254" cy="2971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394254">
                      <a:extLst>
                        <a:ext uri="{9D8B030D-6E8A-4147-A177-3AD203B41FA5}">
                          <a16:colId xmlns:a16="http://schemas.microsoft.com/office/drawing/2014/main" val="1477309961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53" t="-7407" r="-214" b="-2770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5333386"/>
                      </a:ext>
                    </a:extLst>
                  </a:tr>
                  <a:tr h="2148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53" t="-40960" r="-214" b="-56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24093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8572D357-4511-42F5-8E6E-5DB3E62631F2}"/>
              </a:ext>
            </a:extLst>
          </p:cNvPr>
          <p:cNvSpPr txBox="1"/>
          <p:nvPr/>
        </p:nvSpPr>
        <p:spPr>
          <a:xfrm>
            <a:off x="438263" y="1215586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牛顿法下降伪代码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B8FC63B-C685-4F78-9EA8-DB5340D653E9}"/>
              </a:ext>
            </a:extLst>
          </p:cNvPr>
          <p:cNvSpPr txBox="1"/>
          <p:nvPr/>
        </p:nvSpPr>
        <p:spPr>
          <a:xfrm>
            <a:off x="307974" y="41814"/>
            <a:ext cx="11441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优化：牛顿法</a:t>
            </a:r>
            <a:endParaRPr lang="en-US" altLang="zh-CN" sz="36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A7DCAAA-F6A3-45D4-8D02-32EA58363C3A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35633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07974" y="41814"/>
            <a:ext cx="11441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优化：牛顿法</a:t>
            </a:r>
            <a:endParaRPr lang="en-US" altLang="zh-CN" sz="36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168C1565-8109-427F-914F-BF730BDBECA2}"/>
              </a:ext>
            </a:extLst>
          </p:cNvPr>
          <p:cNvGrpSpPr/>
          <p:nvPr/>
        </p:nvGrpSpPr>
        <p:grpSpPr>
          <a:xfrm>
            <a:off x="2279505" y="1421963"/>
            <a:ext cx="5998831" cy="3519891"/>
            <a:chOff x="5189853" y="2145810"/>
            <a:chExt cx="5998831" cy="3519891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63D2879D-3336-4591-A0E1-0CA7EB332A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9853" y="5215077"/>
              <a:ext cx="5930429" cy="1"/>
            </a:xfrm>
            <a:prstGeom prst="line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6CA0BBE3-1A61-4C47-AAE8-0F5AA3CD6D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2968" y="2145810"/>
              <a:ext cx="9833" cy="3265714"/>
            </a:xfrm>
            <a:prstGeom prst="line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704633D8-60FA-4292-B06B-BE8F8E39A442}"/>
                    </a:ext>
                  </a:extLst>
                </p:cNvPr>
                <p:cNvSpPr txBox="1"/>
                <p:nvPr/>
              </p:nvSpPr>
              <p:spPr>
                <a:xfrm>
                  <a:off x="10905273" y="5234814"/>
                  <a:ext cx="28341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704633D8-60FA-4292-B06B-BE8F8E39A4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5273" y="5234814"/>
                  <a:ext cx="283411" cy="43088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2F523141-8BAE-4F97-9EF9-8D2CBAE8A261}"/>
                    </a:ext>
                  </a:extLst>
                </p:cNvPr>
                <p:cNvSpPr txBox="1"/>
                <p:nvPr/>
              </p:nvSpPr>
              <p:spPr>
                <a:xfrm>
                  <a:off x="5247314" y="2176491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2F523141-8BAE-4F97-9EF9-8D2CBAE8A2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7314" y="2176491"/>
                  <a:ext cx="288284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7FFF3F8-E400-4A4A-933E-D808DCBD30ED}"/>
                </a:ext>
              </a:extLst>
            </p:cNvPr>
            <p:cNvSpPr/>
            <p:nvPr/>
          </p:nvSpPr>
          <p:spPr>
            <a:xfrm>
              <a:off x="5466309" y="2556328"/>
              <a:ext cx="4670322" cy="2241755"/>
            </a:xfrm>
            <a:custGeom>
              <a:avLst/>
              <a:gdLst>
                <a:gd name="connsiteX0" fmla="*/ 0 w 4670322"/>
                <a:gd name="connsiteY0" fmla="*/ 2241755 h 2241755"/>
                <a:gd name="connsiteX1" fmla="*/ 334297 w 4670322"/>
                <a:gd name="connsiteY1" fmla="*/ 2094271 h 2241755"/>
                <a:gd name="connsiteX2" fmla="*/ 855406 w 4670322"/>
                <a:gd name="connsiteY2" fmla="*/ 1632155 h 2241755"/>
                <a:gd name="connsiteX3" fmla="*/ 1081548 w 4670322"/>
                <a:gd name="connsiteY3" fmla="*/ 1445342 h 2241755"/>
                <a:gd name="connsiteX4" fmla="*/ 1366684 w 4670322"/>
                <a:gd name="connsiteY4" fmla="*/ 1386349 h 2241755"/>
                <a:gd name="connsiteX5" fmla="*/ 1838632 w 4670322"/>
                <a:gd name="connsiteY5" fmla="*/ 1779639 h 2241755"/>
                <a:gd name="connsiteX6" fmla="*/ 2251587 w 4670322"/>
                <a:gd name="connsiteY6" fmla="*/ 2113936 h 2241755"/>
                <a:gd name="connsiteX7" fmla="*/ 2792361 w 4670322"/>
                <a:gd name="connsiteY7" fmla="*/ 2172929 h 2241755"/>
                <a:gd name="connsiteX8" fmla="*/ 3244645 w 4670322"/>
                <a:gd name="connsiteY8" fmla="*/ 1887794 h 2241755"/>
                <a:gd name="connsiteX9" fmla="*/ 3519948 w 4670322"/>
                <a:gd name="connsiteY9" fmla="*/ 1514168 h 2241755"/>
                <a:gd name="connsiteX10" fmla="*/ 3982064 w 4670322"/>
                <a:gd name="connsiteY10" fmla="*/ 570271 h 2241755"/>
                <a:gd name="connsiteX11" fmla="*/ 4670322 w 4670322"/>
                <a:gd name="connsiteY11" fmla="*/ 0 h 224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0322" h="2241755">
                  <a:moveTo>
                    <a:pt x="0" y="2241755"/>
                  </a:moveTo>
                  <a:cubicBezTo>
                    <a:pt x="95864" y="2218813"/>
                    <a:pt x="191729" y="2195871"/>
                    <a:pt x="334297" y="2094271"/>
                  </a:cubicBezTo>
                  <a:cubicBezTo>
                    <a:pt x="476865" y="1992671"/>
                    <a:pt x="730864" y="1740310"/>
                    <a:pt x="855406" y="1632155"/>
                  </a:cubicBezTo>
                  <a:cubicBezTo>
                    <a:pt x="979948" y="1524000"/>
                    <a:pt x="996335" y="1486310"/>
                    <a:pt x="1081548" y="1445342"/>
                  </a:cubicBezTo>
                  <a:cubicBezTo>
                    <a:pt x="1166761" y="1404374"/>
                    <a:pt x="1240503" y="1330633"/>
                    <a:pt x="1366684" y="1386349"/>
                  </a:cubicBezTo>
                  <a:cubicBezTo>
                    <a:pt x="1492865" y="1442065"/>
                    <a:pt x="1691148" y="1658375"/>
                    <a:pt x="1838632" y="1779639"/>
                  </a:cubicBezTo>
                  <a:cubicBezTo>
                    <a:pt x="1986116" y="1900903"/>
                    <a:pt x="2092632" y="2048388"/>
                    <a:pt x="2251587" y="2113936"/>
                  </a:cubicBezTo>
                  <a:cubicBezTo>
                    <a:pt x="2410542" y="2179484"/>
                    <a:pt x="2626851" y="2210619"/>
                    <a:pt x="2792361" y="2172929"/>
                  </a:cubicBezTo>
                  <a:cubicBezTo>
                    <a:pt x="2957871" y="2135239"/>
                    <a:pt x="3123380" y="1997588"/>
                    <a:pt x="3244645" y="1887794"/>
                  </a:cubicBezTo>
                  <a:cubicBezTo>
                    <a:pt x="3365910" y="1778000"/>
                    <a:pt x="3397045" y="1733755"/>
                    <a:pt x="3519948" y="1514168"/>
                  </a:cubicBezTo>
                  <a:cubicBezTo>
                    <a:pt x="3642851" y="1294581"/>
                    <a:pt x="3790335" y="822632"/>
                    <a:pt x="3982064" y="570271"/>
                  </a:cubicBezTo>
                  <a:cubicBezTo>
                    <a:pt x="4173793" y="317910"/>
                    <a:pt x="4422057" y="158955"/>
                    <a:pt x="4670322" y="0"/>
                  </a:cubicBezTo>
                </a:path>
              </a:pathLst>
            </a:cu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F9F4D3ED-015F-49B0-A6B3-35BACAE09DB1}"/>
                </a:ext>
              </a:extLst>
            </p:cNvPr>
            <p:cNvSpPr/>
            <p:nvPr/>
          </p:nvSpPr>
          <p:spPr>
            <a:xfrm>
              <a:off x="8155067" y="2854438"/>
              <a:ext cx="1307691" cy="813406"/>
            </a:xfrm>
            <a:custGeom>
              <a:avLst/>
              <a:gdLst>
                <a:gd name="connsiteX0" fmla="*/ 0 w 1307691"/>
                <a:gd name="connsiteY0" fmla="*/ 58994 h 813406"/>
                <a:gd name="connsiteX1" fmla="*/ 245807 w 1307691"/>
                <a:gd name="connsiteY1" fmla="*/ 511278 h 813406"/>
                <a:gd name="connsiteX2" fmla="*/ 501446 w 1307691"/>
                <a:gd name="connsiteY2" fmla="*/ 766916 h 813406"/>
                <a:gd name="connsiteX3" fmla="*/ 855407 w 1307691"/>
                <a:gd name="connsiteY3" fmla="*/ 786581 h 813406"/>
                <a:gd name="connsiteX4" fmla="*/ 1130710 w 1307691"/>
                <a:gd name="connsiteY4" fmla="*/ 481781 h 813406"/>
                <a:gd name="connsiteX5" fmla="*/ 1307691 w 1307691"/>
                <a:gd name="connsiteY5" fmla="*/ 0 h 813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7691" h="813406">
                  <a:moveTo>
                    <a:pt x="0" y="58994"/>
                  </a:moveTo>
                  <a:cubicBezTo>
                    <a:pt x="81116" y="226142"/>
                    <a:pt x="162233" y="393291"/>
                    <a:pt x="245807" y="511278"/>
                  </a:cubicBezTo>
                  <a:cubicBezTo>
                    <a:pt x="329381" y="629265"/>
                    <a:pt x="399846" y="721032"/>
                    <a:pt x="501446" y="766916"/>
                  </a:cubicBezTo>
                  <a:cubicBezTo>
                    <a:pt x="603046" y="812800"/>
                    <a:pt x="750530" y="834104"/>
                    <a:pt x="855407" y="786581"/>
                  </a:cubicBezTo>
                  <a:cubicBezTo>
                    <a:pt x="960284" y="739059"/>
                    <a:pt x="1055329" y="612878"/>
                    <a:pt x="1130710" y="481781"/>
                  </a:cubicBezTo>
                  <a:cubicBezTo>
                    <a:pt x="1206091" y="350684"/>
                    <a:pt x="1256891" y="175342"/>
                    <a:pt x="1307691" y="0"/>
                  </a:cubicBezTo>
                </a:path>
              </a:pathLst>
            </a:custGeom>
            <a:noFill/>
            <a:ln w="317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5475778F-6040-4DB7-B023-BD9253C11B6F}"/>
                </a:ext>
              </a:extLst>
            </p:cNvPr>
            <p:cNvCxnSpPr>
              <a:cxnSpLocks/>
              <a:stCxn id="7" idx="4"/>
            </p:cNvCxnSpPr>
            <p:nvPr/>
          </p:nvCxnSpPr>
          <p:spPr>
            <a:xfrm>
              <a:off x="9285777" y="3336219"/>
              <a:ext cx="0" cy="1861874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5546ACD7-CCBF-4615-B406-E9A72F9B7C81}"/>
                </a:ext>
              </a:extLst>
            </p:cNvPr>
            <p:cNvCxnSpPr>
              <a:cxnSpLocks/>
            </p:cNvCxnSpPr>
            <p:nvPr/>
          </p:nvCxnSpPr>
          <p:spPr>
            <a:xfrm>
              <a:off x="8888361" y="3677205"/>
              <a:ext cx="0" cy="1520888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73E27927-0475-49F4-8050-980ECBE4E2AF}"/>
                </a:ext>
              </a:extLst>
            </p:cNvPr>
            <p:cNvSpPr/>
            <p:nvPr/>
          </p:nvSpPr>
          <p:spPr>
            <a:xfrm>
              <a:off x="7292814" y="3736435"/>
              <a:ext cx="1797986" cy="813406"/>
            </a:xfrm>
            <a:custGeom>
              <a:avLst/>
              <a:gdLst>
                <a:gd name="connsiteX0" fmla="*/ 0 w 1307691"/>
                <a:gd name="connsiteY0" fmla="*/ 58994 h 813406"/>
                <a:gd name="connsiteX1" fmla="*/ 245807 w 1307691"/>
                <a:gd name="connsiteY1" fmla="*/ 511278 h 813406"/>
                <a:gd name="connsiteX2" fmla="*/ 501446 w 1307691"/>
                <a:gd name="connsiteY2" fmla="*/ 766916 h 813406"/>
                <a:gd name="connsiteX3" fmla="*/ 855407 w 1307691"/>
                <a:gd name="connsiteY3" fmla="*/ 786581 h 813406"/>
                <a:gd name="connsiteX4" fmla="*/ 1130710 w 1307691"/>
                <a:gd name="connsiteY4" fmla="*/ 481781 h 813406"/>
                <a:gd name="connsiteX5" fmla="*/ 1307691 w 1307691"/>
                <a:gd name="connsiteY5" fmla="*/ 0 h 813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7691" h="813406">
                  <a:moveTo>
                    <a:pt x="0" y="58994"/>
                  </a:moveTo>
                  <a:cubicBezTo>
                    <a:pt x="81116" y="226142"/>
                    <a:pt x="162233" y="393291"/>
                    <a:pt x="245807" y="511278"/>
                  </a:cubicBezTo>
                  <a:cubicBezTo>
                    <a:pt x="329381" y="629265"/>
                    <a:pt x="399846" y="721032"/>
                    <a:pt x="501446" y="766916"/>
                  </a:cubicBezTo>
                  <a:cubicBezTo>
                    <a:pt x="603046" y="812800"/>
                    <a:pt x="750530" y="834104"/>
                    <a:pt x="855407" y="786581"/>
                  </a:cubicBezTo>
                  <a:cubicBezTo>
                    <a:pt x="960284" y="739059"/>
                    <a:pt x="1055329" y="612878"/>
                    <a:pt x="1130710" y="481781"/>
                  </a:cubicBezTo>
                  <a:cubicBezTo>
                    <a:pt x="1206091" y="350684"/>
                    <a:pt x="1256891" y="175342"/>
                    <a:pt x="1307691" y="0"/>
                  </a:cubicBezTo>
                </a:path>
              </a:pathLst>
            </a:custGeom>
            <a:noFill/>
            <a:ln w="317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C4FE3976-209E-48AF-A53E-3496C4F3BC5A}"/>
                </a:ext>
              </a:extLst>
            </p:cNvPr>
            <p:cNvCxnSpPr>
              <a:cxnSpLocks/>
            </p:cNvCxnSpPr>
            <p:nvPr/>
          </p:nvCxnSpPr>
          <p:spPr>
            <a:xfrm>
              <a:off x="8316508" y="4549841"/>
              <a:ext cx="0" cy="653167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流程图: 接点 38">
              <a:extLst>
                <a:ext uri="{FF2B5EF4-FFF2-40B4-BE49-F238E27FC236}">
                  <a16:creationId xmlns:a16="http://schemas.microsoft.com/office/drawing/2014/main" id="{5D4BA79F-40F7-43AF-8CBA-1458106B58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7029" y="3336219"/>
              <a:ext cx="109728" cy="109728"/>
            </a:xfrm>
            <a:prstGeom prst="flowChartConnector">
              <a:avLst/>
            </a:prstGeom>
            <a:solidFill>
              <a:schemeClr val="tx1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" name="流程图: 接点 39">
              <a:extLst>
                <a:ext uri="{FF2B5EF4-FFF2-40B4-BE49-F238E27FC236}">
                  <a16:creationId xmlns:a16="http://schemas.microsoft.com/office/drawing/2014/main" id="{85AEA18B-9854-4246-A2B8-D5B86F9FB5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28543" y="4129996"/>
              <a:ext cx="109728" cy="109728"/>
            </a:xfrm>
            <a:prstGeom prst="flowChartConnector">
              <a:avLst/>
            </a:prstGeom>
            <a:solidFill>
              <a:schemeClr val="tx1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流程图: 接点 40">
              <a:extLst>
                <a:ext uri="{FF2B5EF4-FFF2-40B4-BE49-F238E27FC236}">
                  <a16:creationId xmlns:a16="http://schemas.microsoft.com/office/drawing/2014/main" id="{00B5D7B7-B8C2-4850-8771-0F6F409D90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61946" y="4646303"/>
              <a:ext cx="109728" cy="109728"/>
            </a:xfrm>
            <a:prstGeom prst="flowChartConnector">
              <a:avLst/>
            </a:prstGeom>
            <a:solidFill>
              <a:schemeClr val="tx1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FA9C489A-6043-4EDD-9132-A447318712D5}"/>
                    </a:ext>
                  </a:extLst>
                </p:cNvPr>
                <p:cNvSpPr txBox="1"/>
                <p:nvPr/>
              </p:nvSpPr>
              <p:spPr>
                <a:xfrm>
                  <a:off x="9177869" y="5231344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FA9C489A-6043-4EDD-9132-A447318712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7869" y="5231344"/>
                  <a:ext cx="372025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9836" r="-8197"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FDDF483F-9A82-42B2-AD92-FD9DEA6B2649}"/>
                    </a:ext>
                  </a:extLst>
                </p:cNvPr>
                <p:cNvSpPr txBox="1"/>
                <p:nvPr/>
              </p:nvSpPr>
              <p:spPr>
                <a:xfrm>
                  <a:off x="8736772" y="5227080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FDDF483F-9A82-42B2-AD92-FD9DEA6B26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6772" y="5227080"/>
                  <a:ext cx="364908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1667" r="-8333" b="-1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6E782734-D783-4902-8C40-EB541E211A8B}"/>
                    </a:ext>
                  </a:extLst>
                </p:cNvPr>
                <p:cNvSpPr txBox="1"/>
                <p:nvPr/>
              </p:nvSpPr>
              <p:spPr>
                <a:xfrm>
                  <a:off x="8180650" y="5227080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6E782734-D783-4902-8C40-EB541E211A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0650" y="5227080"/>
                  <a:ext cx="372025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1475" r="-8197" b="-1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E50184ED-C277-47B3-B7BD-BD035D3C85DE}"/>
              </a:ext>
            </a:extLst>
          </p:cNvPr>
          <p:cNvSpPr/>
          <p:nvPr/>
        </p:nvSpPr>
        <p:spPr>
          <a:xfrm>
            <a:off x="505433" y="5390730"/>
            <a:ext cx="113717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如果目标函数是二次函数，牛顿法迭代一步即可得到最优解。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7F4E6018-B031-472C-BD49-CCFFBE4E7185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9570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07974" y="41814"/>
            <a:ext cx="11441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优化：全局最小值和局部最小值</a:t>
            </a:r>
            <a:endParaRPr lang="en-US" altLang="zh-CN" sz="36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04F91FC-FA86-4B91-8F47-907B487B54D9}"/>
              </a:ext>
            </a:extLst>
          </p:cNvPr>
          <p:cNvSpPr/>
          <p:nvPr/>
        </p:nvSpPr>
        <p:spPr>
          <a:xfrm>
            <a:off x="144656" y="6349386"/>
            <a:ext cx="116806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Pic on left is from </a:t>
            </a:r>
            <a:r>
              <a:rPr lang="zh-CN" altLang="en-US" sz="1600" dirty="0">
                <a:hlinkClick r:id="rId2"/>
              </a:rPr>
              <a:t>https://blog.paperspace.com/intro-to-optimization-in-deep-learning-gradient-descent/</a:t>
            </a:r>
            <a:r>
              <a:rPr lang="en-US" altLang="zh-CN" sz="1600" dirty="0"/>
              <a:t>. </a:t>
            </a:r>
          </a:p>
          <a:p>
            <a:endParaRPr lang="zh-CN" altLang="en-US" sz="1600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3F5DA81-97E5-4240-A7F6-25D617E29E06}"/>
              </a:ext>
            </a:extLst>
          </p:cNvPr>
          <p:cNvGrpSpPr/>
          <p:nvPr/>
        </p:nvGrpSpPr>
        <p:grpSpPr>
          <a:xfrm>
            <a:off x="5598261" y="1253685"/>
            <a:ext cx="6444582" cy="4883585"/>
            <a:chOff x="5598261" y="1253685"/>
            <a:chExt cx="6444582" cy="488358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CACE0B6-F508-4280-B8F1-09C39ED131D8}"/>
                </a:ext>
              </a:extLst>
            </p:cNvPr>
            <p:cNvSpPr/>
            <p:nvPr/>
          </p:nvSpPr>
          <p:spPr>
            <a:xfrm>
              <a:off x="9972535" y="1640903"/>
              <a:ext cx="398830" cy="3592482"/>
            </a:xfrm>
            <a:prstGeom prst="rect">
              <a:avLst/>
            </a:prstGeom>
            <a:solidFill>
              <a:srgbClr val="DED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FA5A6D1-4697-445B-9C6C-BF2F04137D2D}"/>
                </a:ext>
              </a:extLst>
            </p:cNvPr>
            <p:cNvSpPr/>
            <p:nvPr/>
          </p:nvSpPr>
          <p:spPr>
            <a:xfrm>
              <a:off x="8690054" y="1662461"/>
              <a:ext cx="398822" cy="3592482"/>
            </a:xfrm>
            <a:prstGeom prst="rect">
              <a:avLst/>
            </a:prstGeom>
            <a:solidFill>
              <a:srgbClr val="F3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4284FE8-2B29-4B44-9C51-03409C569130}"/>
                </a:ext>
              </a:extLst>
            </p:cNvPr>
            <p:cNvSpPr/>
            <p:nvPr/>
          </p:nvSpPr>
          <p:spPr>
            <a:xfrm>
              <a:off x="6954490" y="1655880"/>
              <a:ext cx="398830" cy="3592482"/>
            </a:xfrm>
            <a:prstGeom prst="rect">
              <a:avLst/>
            </a:prstGeom>
            <a:solidFill>
              <a:srgbClr val="DED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86C5A017-A6E5-4475-A673-A21527C809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4910" y="1642835"/>
              <a:ext cx="0" cy="361869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35FEEB74-EC11-4DAF-9E15-C5BD363017A0}"/>
                </a:ext>
              </a:extLst>
            </p:cNvPr>
            <p:cNvCxnSpPr>
              <a:cxnSpLocks/>
            </p:cNvCxnSpPr>
            <p:nvPr/>
          </p:nvCxnSpPr>
          <p:spPr>
            <a:xfrm>
              <a:off x="6134910" y="5261525"/>
              <a:ext cx="590793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E4662505-6EDE-4483-AE92-968C77BD0547}"/>
                </a:ext>
              </a:extLst>
            </p:cNvPr>
            <p:cNvSpPr/>
            <p:nvPr/>
          </p:nvSpPr>
          <p:spPr>
            <a:xfrm>
              <a:off x="6381345" y="2042809"/>
              <a:ext cx="5194570" cy="3174288"/>
            </a:xfrm>
            <a:custGeom>
              <a:avLst/>
              <a:gdLst>
                <a:gd name="connsiteX0" fmla="*/ 0 w 5194570"/>
                <a:gd name="connsiteY0" fmla="*/ 0 h 3174288"/>
                <a:gd name="connsiteX1" fmla="*/ 184825 w 5194570"/>
                <a:gd name="connsiteY1" fmla="*/ 1128408 h 3174288"/>
                <a:gd name="connsiteX2" fmla="*/ 447472 w 5194570"/>
                <a:gd name="connsiteY2" fmla="*/ 2178995 h 3174288"/>
                <a:gd name="connsiteX3" fmla="*/ 690664 w 5194570"/>
                <a:gd name="connsiteY3" fmla="*/ 2519463 h 3174288"/>
                <a:gd name="connsiteX4" fmla="*/ 1001949 w 5194570"/>
                <a:gd name="connsiteY4" fmla="*/ 2393004 h 3174288"/>
                <a:gd name="connsiteX5" fmla="*/ 1322961 w 5194570"/>
                <a:gd name="connsiteY5" fmla="*/ 1750978 h 3174288"/>
                <a:gd name="connsiteX6" fmla="*/ 1429966 w 5194570"/>
                <a:gd name="connsiteY6" fmla="*/ 1439693 h 3174288"/>
                <a:gd name="connsiteX7" fmla="*/ 1527242 w 5194570"/>
                <a:gd name="connsiteY7" fmla="*/ 1099225 h 3174288"/>
                <a:gd name="connsiteX8" fmla="*/ 1712068 w 5194570"/>
                <a:gd name="connsiteY8" fmla="*/ 826851 h 3174288"/>
                <a:gd name="connsiteX9" fmla="*/ 1935804 w 5194570"/>
                <a:gd name="connsiteY9" fmla="*/ 1605063 h 3174288"/>
                <a:gd name="connsiteX10" fmla="*/ 2110902 w 5194570"/>
                <a:gd name="connsiteY10" fmla="*/ 2324910 h 3174288"/>
                <a:gd name="connsiteX11" fmla="*/ 2315183 w 5194570"/>
                <a:gd name="connsiteY11" fmla="*/ 3035029 h 3174288"/>
                <a:gd name="connsiteX12" fmla="*/ 2636195 w 5194570"/>
                <a:gd name="connsiteY12" fmla="*/ 3093395 h 3174288"/>
                <a:gd name="connsiteX13" fmla="*/ 2976664 w 5194570"/>
                <a:gd name="connsiteY13" fmla="*/ 2140085 h 3174288"/>
                <a:gd name="connsiteX14" fmla="*/ 3249038 w 5194570"/>
                <a:gd name="connsiteY14" fmla="*/ 856034 h 3174288"/>
                <a:gd name="connsiteX15" fmla="*/ 3414408 w 5194570"/>
                <a:gd name="connsiteY15" fmla="*/ 29182 h 3174288"/>
                <a:gd name="connsiteX16" fmla="*/ 3570051 w 5194570"/>
                <a:gd name="connsiteY16" fmla="*/ 1410510 h 3174288"/>
                <a:gd name="connsiteX17" fmla="*/ 3784059 w 5194570"/>
                <a:gd name="connsiteY17" fmla="*/ 2227634 h 3174288"/>
                <a:gd name="connsiteX18" fmla="*/ 3988340 w 5194570"/>
                <a:gd name="connsiteY18" fmla="*/ 1546697 h 3174288"/>
                <a:gd name="connsiteX19" fmla="*/ 4260715 w 5194570"/>
                <a:gd name="connsiteY19" fmla="*/ 1177046 h 3174288"/>
                <a:gd name="connsiteX20" fmla="*/ 4727642 w 5194570"/>
                <a:gd name="connsiteY20" fmla="*/ 1108953 h 3174288"/>
                <a:gd name="connsiteX21" fmla="*/ 5194570 w 5194570"/>
                <a:gd name="connsiteY21" fmla="*/ 1186774 h 317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194570" h="3174288">
                  <a:moveTo>
                    <a:pt x="0" y="0"/>
                  </a:moveTo>
                  <a:cubicBezTo>
                    <a:pt x="55123" y="382621"/>
                    <a:pt x="110246" y="765242"/>
                    <a:pt x="184825" y="1128408"/>
                  </a:cubicBezTo>
                  <a:cubicBezTo>
                    <a:pt x="259404" y="1491574"/>
                    <a:pt x="363166" y="1947153"/>
                    <a:pt x="447472" y="2178995"/>
                  </a:cubicBezTo>
                  <a:cubicBezTo>
                    <a:pt x="531778" y="2410837"/>
                    <a:pt x="598251" y="2483795"/>
                    <a:pt x="690664" y="2519463"/>
                  </a:cubicBezTo>
                  <a:cubicBezTo>
                    <a:pt x="783077" y="2555131"/>
                    <a:pt x="896566" y="2521085"/>
                    <a:pt x="1001949" y="2393004"/>
                  </a:cubicBezTo>
                  <a:cubicBezTo>
                    <a:pt x="1107332" y="2264923"/>
                    <a:pt x="1251625" y="1909863"/>
                    <a:pt x="1322961" y="1750978"/>
                  </a:cubicBezTo>
                  <a:cubicBezTo>
                    <a:pt x="1394297" y="1592093"/>
                    <a:pt x="1395919" y="1548318"/>
                    <a:pt x="1429966" y="1439693"/>
                  </a:cubicBezTo>
                  <a:cubicBezTo>
                    <a:pt x="1464013" y="1331068"/>
                    <a:pt x="1480225" y="1201365"/>
                    <a:pt x="1527242" y="1099225"/>
                  </a:cubicBezTo>
                  <a:cubicBezTo>
                    <a:pt x="1574259" y="997085"/>
                    <a:pt x="1643974" y="742545"/>
                    <a:pt x="1712068" y="826851"/>
                  </a:cubicBezTo>
                  <a:cubicBezTo>
                    <a:pt x="1780162" y="911157"/>
                    <a:pt x="1869332" y="1355387"/>
                    <a:pt x="1935804" y="1605063"/>
                  </a:cubicBezTo>
                  <a:cubicBezTo>
                    <a:pt x="2002276" y="1854739"/>
                    <a:pt x="2047672" y="2086582"/>
                    <a:pt x="2110902" y="2324910"/>
                  </a:cubicBezTo>
                  <a:cubicBezTo>
                    <a:pt x="2174132" y="2563238"/>
                    <a:pt x="2227634" y="2906948"/>
                    <a:pt x="2315183" y="3035029"/>
                  </a:cubicBezTo>
                  <a:cubicBezTo>
                    <a:pt x="2402732" y="3163110"/>
                    <a:pt x="2525948" y="3242552"/>
                    <a:pt x="2636195" y="3093395"/>
                  </a:cubicBezTo>
                  <a:cubicBezTo>
                    <a:pt x="2746442" y="2944238"/>
                    <a:pt x="2874524" y="2512978"/>
                    <a:pt x="2976664" y="2140085"/>
                  </a:cubicBezTo>
                  <a:cubicBezTo>
                    <a:pt x="3078804" y="1767192"/>
                    <a:pt x="3176081" y="1207851"/>
                    <a:pt x="3249038" y="856034"/>
                  </a:cubicBezTo>
                  <a:cubicBezTo>
                    <a:pt x="3321995" y="504217"/>
                    <a:pt x="3360906" y="-63231"/>
                    <a:pt x="3414408" y="29182"/>
                  </a:cubicBezTo>
                  <a:cubicBezTo>
                    <a:pt x="3467910" y="121595"/>
                    <a:pt x="3508443" y="1044101"/>
                    <a:pt x="3570051" y="1410510"/>
                  </a:cubicBezTo>
                  <a:cubicBezTo>
                    <a:pt x="3631659" y="1776919"/>
                    <a:pt x="3714344" y="2204936"/>
                    <a:pt x="3784059" y="2227634"/>
                  </a:cubicBezTo>
                  <a:cubicBezTo>
                    <a:pt x="3853774" y="2250332"/>
                    <a:pt x="3908897" y="1721795"/>
                    <a:pt x="3988340" y="1546697"/>
                  </a:cubicBezTo>
                  <a:cubicBezTo>
                    <a:pt x="4067783" y="1371599"/>
                    <a:pt x="4137498" y="1250003"/>
                    <a:pt x="4260715" y="1177046"/>
                  </a:cubicBezTo>
                  <a:cubicBezTo>
                    <a:pt x="4383932" y="1104089"/>
                    <a:pt x="4572000" y="1107332"/>
                    <a:pt x="4727642" y="1108953"/>
                  </a:cubicBezTo>
                  <a:cubicBezTo>
                    <a:pt x="4883284" y="1110574"/>
                    <a:pt x="5038927" y="1148674"/>
                    <a:pt x="5194570" y="1186774"/>
                  </a:cubicBezTo>
                </a:path>
              </a:pathLst>
            </a:cu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DA01E0FC-E93B-4667-96B5-4DBF07FF7C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42261" y="4617800"/>
              <a:ext cx="0" cy="110613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E8E34818-5758-4166-9263-F7238AA6FA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99570" y="5244509"/>
              <a:ext cx="9424" cy="49194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6B3AFED3-FB4C-4FE1-BF50-7F247EE7A6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71950" y="4342556"/>
              <a:ext cx="0" cy="138137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87854E82-0253-437B-B95A-B136EBA30B96}"/>
                    </a:ext>
                  </a:extLst>
                </p:cNvPr>
                <p:cNvSpPr txBox="1"/>
                <p:nvPr/>
              </p:nvSpPr>
              <p:spPr>
                <a:xfrm>
                  <a:off x="5598261" y="1253685"/>
                  <a:ext cx="9144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87854E82-0253-437B-B95A-B136EBA30B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8261" y="1253685"/>
                  <a:ext cx="914400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18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E3E75CA8-04CC-4A37-914A-33D662788AF4}"/>
                </a:ext>
              </a:extLst>
            </p:cNvPr>
            <p:cNvSpPr/>
            <p:nvPr/>
          </p:nvSpPr>
          <p:spPr>
            <a:xfrm>
              <a:off x="5801302" y="5725326"/>
              <a:ext cx="1887957" cy="406788"/>
            </a:xfrm>
            <a:prstGeom prst="roundRect">
              <a:avLst/>
            </a:prstGeom>
            <a:solidFill>
              <a:srgbClr val="DED5FF"/>
            </a:solidFill>
            <a:ln>
              <a:solidFill>
                <a:srgbClr val="DED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</a:rPr>
                <a:t>局部最小值</a:t>
              </a:r>
            </a:p>
          </p:txBody>
        </p:sp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1284DD83-A243-4222-A16E-CA9DE480E693}"/>
                </a:ext>
              </a:extLst>
            </p:cNvPr>
            <p:cNvSpPr/>
            <p:nvPr/>
          </p:nvSpPr>
          <p:spPr>
            <a:xfrm>
              <a:off x="7849618" y="5730482"/>
              <a:ext cx="2079694" cy="406788"/>
            </a:xfrm>
            <a:prstGeom prst="roundRect">
              <a:avLst/>
            </a:prstGeom>
            <a:solidFill>
              <a:srgbClr val="F3C0C0"/>
            </a:solidFill>
            <a:ln>
              <a:solidFill>
                <a:srgbClr val="F3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</a:rPr>
                <a:t>全局最小值</a:t>
              </a:r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67BB3AC0-60DC-44FB-889B-6B98993D24CE}"/>
                </a:ext>
              </a:extLst>
            </p:cNvPr>
            <p:cNvSpPr/>
            <p:nvPr/>
          </p:nvSpPr>
          <p:spPr>
            <a:xfrm>
              <a:off x="10095292" y="5725326"/>
              <a:ext cx="1887957" cy="406788"/>
            </a:xfrm>
            <a:prstGeom prst="roundRect">
              <a:avLst/>
            </a:prstGeom>
            <a:solidFill>
              <a:srgbClr val="DED5FF"/>
            </a:solidFill>
            <a:ln>
              <a:solidFill>
                <a:srgbClr val="DED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</a:rPr>
                <a:t>局部最小值</a:t>
              </a: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C1827F22-606F-4B40-A5F7-310ECD02A6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00196" y="4523362"/>
              <a:ext cx="84129" cy="8412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53CBED37-8625-4222-BFF5-B18EE15160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66886" y="5164943"/>
              <a:ext cx="84129" cy="8412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40781BE8-41EC-4271-8207-9EAB37A86F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29885" y="4227162"/>
              <a:ext cx="84129" cy="8412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28A60F1D-F2D4-4D61-BF3A-C2B39F6762CA}"/>
              </a:ext>
            </a:extLst>
          </p:cNvPr>
          <p:cNvGrpSpPr/>
          <p:nvPr/>
        </p:nvGrpSpPr>
        <p:grpSpPr>
          <a:xfrm>
            <a:off x="79182" y="1735949"/>
            <a:ext cx="5334000" cy="4337559"/>
            <a:chOff x="79182" y="1735949"/>
            <a:chExt cx="5334000" cy="4337559"/>
          </a:xfrm>
        </p:grpSpPr>
        <p:pic>
          <p:nvPicPr>
            <p:cNvPr id="34" name="Picture 4" descr="See the source image">
              <a:extLst>
                <a:ext uri="{FF2B5EF4-FFF2-40B4-BE49-F238E27FC236}">
                  <a16:creationId xmlns:a16="http://schemas.microsoft.com/office/drawing/2014/main" id="{BE5B4E58-C506-40D2-AD8B-7617A65B8D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82" y="1735949"/>
              <a:ext cx="5334000" cy="4000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CFA44247-E717-40DD-8C16-7E8ECC4CCC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42507" y="5391640"/>
              <a:ext cx="292914" cy="27574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86034E47-0653-40EA-8EF6-4295E12330AE}"/>
                </a:ext>
              </a:extLst>
            </p:cNvPr>
            <p:cNvSpPr/>
            <p:nvPr/>
          </p:nvSpPr>
          <p:spPr>
            <a:xfrm>
              <a:off x="173111" y="5317142"/>
              <a:ext cx="1887957" cy="406788"/>
            </a:xfrm>
            <a:prstGeom prst="roundRect">
              <a:avLst/>
            </a:prstGeom>
            <a:solidFill>
              <a:srgbClr val="DED5FF"/>
            </a:solidFill>
            <a:ln>
              <a:solidFill>
                <a:srgbClr val="DED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</a:rPr>
                <a:t>局部最小值</a:t>
              </a:r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00477A69-C866-4D45-8F7F-702CC883C452}"/>
                </a:ext>
              </a:extLst>
            </p:cNvPr>
            <p:cNvSpPr/>
            <p:nvPr/>
          </p:nvSpPr>
          <p:spPr>
            <a:xfrm>
              <a:off x="2893744" y="5666720"/>
              <a:ext cx="2079694" cy="406788"/>
            </a:xfrm>
            <a:prstGeom prst="roundRect">
              <a:avLst/>
            </a:prstGeom>
            <a:solidFill>
              <a:srgbClr val="F3C0C0"/>
            </a:solidFill>
            <a:ln>
              <a:solidFill>
                <a:srgbClr val="F3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</a:rPr>
                <a:t>全局最小值</a:t>
              </a: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7559DB05-2AA3-4502-B740-F92AEF9BD1B4}"/>
                </a:ext>
              </a:extLst>
            </p:cNvPr>
            <p:cNvSpPr/>
            <p:nvPr/>
          </p:nvSpPr>
          <p:spPr>
            <a:xfrm>
              <a:off x="1124254" y="4513634"/>
              <a:ext cx="1239567" cy="768485"/>
            </a:xfrm>
            <a:custGeom>
              <a:avLst/>
              <a:gdLst>
                <a:gd name="connsiteX0" fmla="*/ 4155 w 1239567"/>
                <a:gd name="connsiteY0" fmla="*/ 768485 h 768485"/>
                <a:gd name="connsiteX1" fmla="*/ 72248 w 1239567"/>
                <a:gd name="connsiteY1" fmla="*/ 379379 h 768485"/>
                <a:gd name="connsiteX2" fmla="*/ 500265 w 1239567"/>
                <a:gd name="connsiteY2" fmla="*/ 107004 h 768485"/>
                <a:gd name="connsiteX3" fmla="*/ 1239567 w 1239567"/>
                <a:gd name="connsiteY3" fmla="*/ 0 h 76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567" h="768485">
                  <a:moveTo>
                    <a:pt x="4155" y="768485"/>
                  </a:moveTo>
                  <a:cubicBezTo>
                    <a:pt x="-3141" y="629055"/>
                    <a:pt x="-10437" y="489626"/>
                    <a:pt x="72248" y="379379"/>
                  </a:cubicBezTo>
                  <a:cubicBezTo>
                    <a:pt x="154933" y="269132"/>
                    <a:pt x="305712" y="170234"/>
                    <a:pt x="500265" y="107004"/>
                  </a:cubicBezTo>
                  <a:cubicBezTo>
                    <a:pt x="694818" y="43774"/>
                    <a:pt x="967192" y="21887"/>
                    <a:pt x="1239567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71D376AD-56C1-4519-885D-B85068C452E7}"/>
                  </a:ext>
                </a:extLst>
              </p:cNvPr>
              <p:cNvSpPr txBox="1"/>
              <p:nvPr/>
            </p:nvSpPr>
            <p:spPr>
              <a:xfrm>
                <a:off x="9177869" y="5182184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71D376AD-56C1-4519-885D-B85068C45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7869" y="5182184"/>
                <a:ext cx="372025" cy="369332"/>
              </a:xfrm>
              <a:prstGeom prst="rect">
                <a:avLst/>
              </a:prstGeom>
              <a:blipFill>
                <a:blip r:embed="rId5"/>
                <a:stretch>
                  <a:fillRect l="-11475" r="-8197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B606382B-5C37-4CE4-B0BF-53D39932B325}"/>
              </a:ext>
            </a:extLst>
          </p:cNvPr>
          <p:cNvSpPr/>
          <p:nvPr/>
        </p:nvSpPr>
        <p:spPr>
          <a:xfrm rot="11445370">
            <a:off x="3351019" y="2947861"/>
            <a:ext cx="1239567" cy="768485"/>
          </a:xfrm>
          <a:custGeom>
            <a:avLst/>
            <a:gdLst>
              <a:gd name="connsiteX0" fmla="*/ 4155 w 1239567"/>
              <a:gd name="connsiteY0" fmla="*/ 768485 h 768485"/>
              <a:gd name="connsiteX1" fmla="*/ 72248 w 1239567"/>
              <a:gd name="connsiteY1" fmla="*/ 379379 h 768485"/>
              <a:gd name="connsiteX2" fmla="*/ 500265 w 1239567"/>
              <a:gd name="connsiteY2" fmla="*/ 107004 h 768485"/>
              <a:gd name="connsiteX3" fmla="*/ 1239567 w 1239567"/>
              <a:gd name="connsiteY3" fmla="*/ 0 h 768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9567" h="768485">
                <a:moveTo>
                  <a:pt x="4155" y="768485"/>
                </a:moveTo>
                <a:cubicBezTo>
                  <a:pt x="-3141" y="629055"/>
                  <a:pt x="-10437" y="489626"/>
                  <a:pt x="72248" y="379379"/>
                </a:cubicBezTo>
                <a:cubicBezTo>
                  <a:pt x="154933" y="269132"/>
                  <a:pt x="305712" y="170234"/>
                  <a:pt x="500265" y="107004"/>
                </a:cubicBezTo>
                <a:cubicBezTo>
                  <a:pt x="694818" y="43774"/>
                  <a:pt x="967192" y="21887"/>
                  <a:pt x="1239567" y="0"/>
                </a:cubicBezTo>
              </a:path>
            </a:pathLst>
          </a:custGeom>
          <a:noFill/>
          <a:ln w="28575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2449D1FF-1A33-4BFB-97B2-40AEE656B62D}"/>
              </a:ext>
            </a:extLst>
          </p:cNvPr>
          <p:cNvSpPr>
            <a:spLocks noChangeAspect="1"/>
          </p:cNvSpPr>
          <p:nvPr/>
        </p:nvSpPr>
        <p:spPr>
          <a:xfrm>
            <a:off x="3201204" y="3562700"/>
            <a:ext cx="84129" cy="8412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DA1799FB-CC7D-4D91-B9F2-D6A91FC5D17D}"/>
              </a:ext>
            </a:extLst>
          </p:cNvPr>
          <p:cNvSpPr/>
          <p:nvPr/>
        </p:nvSpPr>
        <p:spPr>
          <a:xfrm>
            <a:off x="3857995" y="2579190"/>
            <a:ext cx="2079694" cy="406788"/>
          </a:xfrm>
          <a:prstGeom prst="roundRect">
            <a:avLst/>
          </a:prstGeom>
          <a:solidFill>
            <a:srgbClr val="FFFF94"/>
          </a:solidFill>
          <a:ln>
            <a:solidFill>
              <a:srgbClr val="FFF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</a:rPr>
              <a:t>Saddle point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1834665A-898D-48E1-914D-4A694D0103DC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5721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07974" y="41814"/>
            <a:ext cx="11441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凸优化</a:t>
            </a:r>
            <a:endParaRPr lang="en-US" altLang="zh-CN" sz="36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90A2316-5625-4BDE-9A2B-BB91C4E9BB1D}"/>
              </a:ext>
            </a:extLst>
          </p:cNvPr>
          <p:cNvGrpSpPr/>
          <p:nvPr/>
        </p:nvGrpSpPr>
        <p:grpSpPr>
          <a:xfrm>
            <a:off x="108155" y="3367548"/>
            <a:ext cx="4881902" cy="3283057"/>
            <a:chOff x="8513798" y="240329"/>
            <a:chExt cx="3478246" cy="2566152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2ABB252F-A2F4-4CBB-A17A-FC321795400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701219" y="240329"/>
              <a:ext cx="3290825" cy="2218324"/>
              <a:chOff x="8346884" y="1146810"/>
              <a:chExt cx="2653892" cy="1788972"/>
            </a:xfrm>
          </p:grpSpPr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312C5D38-0741-4598-BB6C-2938008819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57870" y="1146810"/>
                <a:ext cx="0" cy="1609756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5A03CE39-750B-4D4A-A2A9-B3BF3B192E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46884" y="2760615"/>
                <a:ext cx="2595436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E689D0FD-380E-4C10-8296-D18C4F968E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53146" y="1481337"/>
                <a:ext cx="0" cy="1261863"/>
              </a:xfrm>
              <a:prstGeom prst="line">
                <a:avLst/>
              </a:prstGeom>
              <a:ln w="15875">
                <a:solidFill>
                  <a:srgbClr val="00B05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BB365AF9-376B-458D-9E94-92085E98CD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83072" y="1746219"/>
                <a:ext cx="0" cy="996981"/>
              </a:xfrm>
              <a:prstGeom prst="line">
                <a:avLst/>
              </a:prstGeom>
              <a:ln w="15875">
                <a:solidFill>
                  <a:srgbClr val="00B05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86859A73-AB13-448F-999C-F05EDF9657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785861" y="1496695"/>
                <a:ext cx="1797211" cy="249524"/>
              </a:xfrm>
              <a:prstGeom prst="line">
                <a:avLst/>
              </a:prstGeom>
              <a:ln w="15875">
                <a:solidFill>
                  <a:srgbClr val="00B05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F6D3BB64-830C-4DF3-8EB0-21C15334F2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10718" y="1621457"/>
                <a:ext cx="0" cy="1135109"/>
              </a:xfrm>
              <a:prstGeom prst="line">
                <a:avLst/>
              </a:prstGeom>
              <a:ln w="15875">
                <a:solidFill>
                  <a:srgbClr val="00B05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BAD1E9E8-438B-4B3D-B8FB-AD6EDEC79D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86119" y="1591625"/>
                <a:ext cx="32004" cy="3200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3EA53D76-BDA1-4E5E-8699-6CF5D64DCDB2}"/>
                      </a:ext>
                    </a:extLst>
                  </p:cNvPr>
                  <p:cNvSpPr txBox="1"/>
                  <p:nvPr/>
                </p:nvSpPr>
                <p:spPr>
                  <a:xfrm>
                    <a:off x="8628160" y="2732291"/>
                    <a:ext cx="175331" cy="19400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3EA53D76-BDA1-4E5E-8699-6CF5D64DCD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28160" y="2732291"/>
                    <a:ext cx="175331" cy="194008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0000" r="-8000" b="-1372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文本框 27">
                    <a:extLst>
                      <a:ext uri="{FF2B5EF4-FFF2-40B4-BE49-F238E27FC236}">
                        <a16:creationId xmlns:a16="http://schemas.microsoft.com/office/drawing/2014/main" id="{20CBB7AF-D8F8-40AC-8B90-0A1198CFA90F}"/>
                      </a:ext>
                    </a:extLst>
                  </p:cNvPr>
                  <p:cNvSpPr txBox="1"/>
                  <p:nvPr/>
                </p:nvSpPr>
                <p:spPr>
                  <a:xfrm>
                    <a:off x="10485233" y="2720958"/>
                    <a:ext cx="178758" cy="19400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28" name="文本框 27">
                    <a:extLst>
                      <a:ext uri="{FF2B5EF4-FFF2-40B4-BE49-F238E27FC236}">
                        <a16:creationId xmlns:a16="http://schemas.microsoft.com/office/drawing/2014/main" id="{20CBB7AF-D8F8-40AC-8B90-0A1198CFA9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85233" y="2720958"/>
                    <a:ext cx="178758" cy="19400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9804" r="-9804" b="-1568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3110BCE4-9781-4BFD-8E99-8E5F0CD10437}"/>
                      </a:ext>
                    </a:extLst>
                  </p:cNvPr>
                  <p:cNvSpPr txBox="1"/>
                  <p:nvPr/>
                </p:nvSpPr>
                <p:spPr>
                  <a:xfrm>
                    <a:off x="9226419" y="2741774"/>
                    <a:ext cx="683641" cy="19400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3110BCE4-9781-4BFD-8E99-8E5F0CD104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6419" y="2741774"/>
                    <a:ext cx="683641" cy="19400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051" r="-1538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A52CCFA4-8A2C-40F1-AD21-48A35F50AAD9}"/>
                  </a:ext>
                </a:extLst>
              </p:cNvPr>
              <p:cNvSpPr/>
              <p:nvPr/>
            </p:nvSpPr>
            <p:spPr>
              <a:xfrm>
                <a:off x="8747760" y="1455420"/>
                <a:ext cx="1950720" cy="1112527"/>
              </a:xfrm>
              <a:custGeom>
                <a:avLst/>
                <a:gdLst>
                  <a:gd name="connsiteX0" fmla="*/ 0 w 1950720"/>
                  <a:gd name="connsiteY0" fmla="*/ 0 h 1112527"/>
                  <a:gd name="connsiteX1" fmla="*/ 125730 w 1950720"/>
                  <a:gd name="connsiteY1" fmla="*/ 323850 h 1112527"/>
                  <a:gd name="connsiteX2" fmla="*/ 293370 w 1950720"/>
                  <a:gd name="connsiteY2" fmla="*/ 689610 h 1112527"/>
                  <a:gd name="connsiteX3" fmla="*/ 487680 w 1950720"/>
                  <a:gd name="connsiteY3" fmla="*/ 1005840 h 1112527"/>
                  <a:gd name="connsiteX4" fmla="*/ 758190 w 1950720"/>
                  <a:gd name="connsiteY4" fmla="*/ 1112520 h 1112527"/>
                  <a:gd name="connsiteX5" fmla="*/ 1051560 w 1950720"/>
                  <a:gd name="connsiteY5" fmla="*/ 1009650 h 1112527"/>
                  <a:gd name="connsiteX6" fmla="*/ 1413510 w 1950720"/>
                  <a:gd name="connsiteY6" fmla="*/ 731520 h 1112527"/>
                  <a:gd name="connsiteX7" fmla="*/ 1706880 w 1950720"/>
                  <a:gd name="connsiteY7" fmla="*/ 430530 h 1112527"/>
                  <a:gd name="connsiteX8" fmla="*/ 1950720 w 1950720"/>
                  <a:gd name="connsiteY8" fmla="*/ 137160 h 1112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50720" h="1112527">
                    <a:moveTo>
                      <a:pt x="0" y="0"/>
                    </a:moveTo>
                    <a:cubicBezTo>
                      <a:pt x="38417" y="104457"/>
                      <a:pt x="76835" y="208915"/>
                      <a:pt x="125730" y="323850"/>
                    </a:cubicBezTo>
                    <a:cubicBezTo>
                      <a:pt x="174625" y="438785"/>
                      <a:pt x="233045" y="575945"/>
                      <a:pt x="293370" y="689610"/>
                    </a:cubicBezTo>
                    <a:cubicBezTo>
                      <a:pt x="353695" y="803275"/>
                      <a:pt x="410210" y="935355"/>
                      <a:pt x="487680" y="1005840"/>
                    </a:cubicBezTo>
                    <a:cubicBezTo>
                      <a:pt x="565150" y="1076325"/>
                      <a:pt x="664210" y="1111885"/>
                      <a:pt x="758190" y="1112520"/>
                    </a:cubicBezTo>
                    <a:cubicBezTo>
                      <a:pt x="852170" y="1113155"/>
                      <a:pt x="942340" y="1073150"/>
                      <a:pt x="1051560" y="1009650"/>
                    </a:cubicBezTo>
                    <a:cubicBezTo>
                      <a:pt x="1160780" y="946150"/>
                      <a:pt x="1304290" y="828040"/>
                      <a:pt x="1413510" y="731520"/>
                    </a:cubicBezTo>
                    <a:cubicBezTo>
                      <a:pt x="1522730" y="635000"/>
                      <a:pt x="1617345" y="529590"/>
                      <a:pt x="1706880" y="430530"/>
                    </a:cubicBezTo>
                    <a:cubicBezTo>
                      <a:pt x="1796415" y="331470"/>
                      <a:pt x="1873567" y="234315"/>
                      <a:pt x="1950720" y="137160"/>
                    </a:cubicBezTo>
                  </a:path>
                </a:pathLst>
              </a:cu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C9B521EC-050B-4D76-B13E-B228DE9932A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42918" y="1481336"/>
                <a:ext cx="32004" cy="3200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C3DEAB3F-9B95-42F0-A6FE-83084303945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61618" y="1736881"/>
                <a:ext cx="32004" cy="3200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5BF3DFE5-5421-4246-8D17-3776FC86EB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90065" y="2535943"/>
                <a:ext cx="32004" cy="3200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999C6E3C-E0DD-4544-9470-85CE8617E931}"/>
                      </a:ext>
                    </a:extLst>
                  </p:cNvPr>
                  <p:cNvSpPr txBox="1"/>
                  <p:nvPr/>
                </p:nvSpPr>
                <p:spPr>
                  <a:xfrm>
                    <a:off x="8488527" y="1268387"/>
                    <a:ext cx="382273" cy="19400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999C6E3C-E0DD-4544-9470-85CE8617E9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88527" y="1268387"/>
                    <a:ext cx="382273" cy="19400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2844" t="-1961" r="-14679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911E349C-F77C-4471-98C2-49E8EC00837A}"/>
                      </a:ext>
                    </a:extLst>
                  </p:cNvPr>
                  <p:cNvSpPr txBox="1"/>
                  <p:nvPr/>
                </p:nvSpPr>
                <p:spPr>
                  <a:xfrm>
                    <a:off x="10615076" y="1629772"/>
                    <a:ext cx="385700" cy="19400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911E349C-F77C-4471-98C2-49E8EC0083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15076" y="1629772"/>
                    <a:ext cx="385700" cy="19400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2613" t="-1961" r="-12613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804B922B-C1EE-40DC-B222-99694E4CCD21}"/>
                      </a:ext>
                    </a:extLst>
                  </p:cNvPr>
                  <p:cNvSpPr txBox="1"/>
                  <p:nvPr/>
                </p:nvSpPr>
                <p:spPr>
                  <a:xfrm>
                    <a:off x="9581705" y="2518877"/>
                    <a:ext cx="1011917" cy="19400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804B922B-C1EE-40DC-B222-99694E4CCD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81705" y="2518877"/>
                    <a:ext cx="1011917" cy="19400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1961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B0D79C6A-C257-446A-9644-71F231ED8820}"/>
                      </a:ext>
                    </a:extLst>
                  </p:cNvPr>
                  <p:cNvSpPr txBox="1"/>
                  <p:nvPr/>
                </p:nvSpPr>
                <p:spPr>
                  <a:xfrm>
                    <a:off x="9260690" y="1371724"/>
                    <a:ext cx="1153510" cy="19400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B0D79C6A-C257-446A-9644-71F231ED88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60690" y="1371724"/>
                    <a:ext cx="1153510" cy="19400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2000" r="-1520" b="-36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EEDF628-C2AB-41CE-866F-2B755992015C}"/>
                </a:ext>
              </a:extLst>
            </p:cNvPr>
            <p:cNvSpPr txBox="1"/>
            <p:nvPr/>
          </p:nvSpPr>
          <p:spPr>
            <a:xfrm>
              <a:off x="8687217" y="2529482"/>
              <a:ext cx="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74D69B92-017A-4AF1-87E1-A5B48BC4B7AE}"/>
                    </a:ext>
                  </a:extLst>
                </p:cNvPr>
                <p:cNvSpPr txBox="1"/>
                <p:nvPr/>
              </p:nvSpPr>
              <p:spPr>
                <a:xfrm>
                  <a:off x="11763558" y="2240244"/>
                  <a:ext cx="143722" cy="2405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74D69B92-017A-4AF1-87E1-A5B48BC4B7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63558" y="2240244"/>
                  <a:ext cx="143722" cy="240569"/>
                </a:xfrm>
                <a:prstGeom prst="rect">
                  <a:avLst/>
                </a:prstGeom>
                <a:blipFill>
                  <a:blip r:embed="rId9"/>
                  <a:stretch>
                    <a:fillRect l="-18182" r="-121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276776D8-E601-4D57-94EF-4C556C4F40C3}"/>
                    </a:ext>
                  </a:extLst>
                </p:cNvPr>
                <p:cNvSpPr txBox="1"/>
                <p:nvPr/>
              </p:nvSpPr>
              <p:spPr>
                <a:xfrm>
                  <a:off x="8513798" y="275823"/>
                  <a:ext cx="147012" cy="2405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276776D8-E601-4D57-94EF-4C556C4F40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3798" y="275823"/>
                  <a:ext cx="147012" cy="240569"/>
                </a:xfrm>
                <a:prstGeom prst="rect">
                  <a:avLst/>
                </a:prstGeom>
                <a:blipFill>
                  <a:blip r:embed="rId10"/>
                  <a:stretch>
                    <a:fillRect l="-29412" r="-29412" b="-2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A627E4D-E8E7-4FF5-93DF-0CB3E72B59EA}"/>
                  </a:ext>
                </a:extLst>
              </p:cNvPr>
              <p:cNvSpPr txBox="1"/>
              <p:nvPr/>
            </p:nvSpPr>
            <p:spPr>
              <a:xfrm>
                <a:off x="155575" y="1103280"/>
                <a:ext cx="10547669" cy="20467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凸函数</a:t>
                </a:r>
                <a:endPara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+</a:t>
                </a:r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=1,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800">
                        <a:latin typeface="Cambria Math" panose="02040503050406030204" pitchFamily="18" charset="0"/>
                      </a:rPr>
                      <m:t>&gt;0,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zh-CN" altLang="en-US" sz="28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凸集合</a:t>
                </a:r>
                <a:endPara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集合内任何两点连线也在集合内部。</a:t>
                </a:r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A627E4D-E8E7-4FF5-93DF-0CB3E72B5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75" y="1103280"/>
                <a:ext cx="10547669" cy="2046714"/>
              </a:xfrm>
              <a:prstGeom prst="rect">
                <a:avLst/>
              </a:prstGeom>
              <a:blipFill>
                <a:blip r:embed="rId11"/>
                <a:stretch>
                  <a:fillRect l="-1214" t="-3274" b="-74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五边形 3">
            <a:extLst>
              <a:ext uri="{FF2B5EF4-FFF2-40B4-BE49-F238E27FC236}">
                <a16:creationId xmlns:a16="http://schemas.microsoft.com/office/drawing/2014/main" id="{4BF095E3-4E95-4317-B7C9-FDD3E77E94B7}"/>
              </a:ext>
            </a:extLst>
          </p:cNvPr>
          <p:cNvSpPr/>
          <p:nvPr/>
        </p:nvSpPr>
        <p:spPr>
          <a:xfrm>
            <a:off x="5687666" y="3978520"/>
            <a:ext cx="2556387" cy="2061563"/>
          </a:xfrm>
          <a:prstGeom prst="pentagon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483241DC-2F74-44F9-BF42-CC02946AF60E}"/>
              </a:ext>
            </a:extLst>
          </p:cNvPr>
          <p:cNvSpPr/>
          <p:nvPr/>
        </p:nvSpPr>
        <p:spPr>
          <a:xfrm>
            <a:off x="9501563" y="3868321"/>
            <a:ext cx="2403361" cy="2061558"/>
          </a:xfrm>
          <a:custGeom>
            <a:avLst/>
            <a:gdLst>
              <a:gd name="connsiteX0" fmla="*/ 1278191 w 2403361"/>
              <a:gd name="connsiteY0" fmla="*/ 0 h 2061558"/>
              <a:gd name="connsiteX1" fmla="*/ 1996098 w 2403361"/>
              <a:gd name="connsiteY1" fmla="*/ 442276 h 2061558"/>
              <a:gd name="connsiteX2" fmla="*/ 1519085 w 2403361"/>
              <a:gd name="connsiteY2" fmla="*/ 1186778 h 2061558"/>
              <a:gd name="connsiteX3" fmla="*/ 2403361 w 2403361"/>
              <a:gd name="connsiteY3" fmla="*/ 1186778 h 2061558"/>
              <a:gd name="connsiteX4" fmla="*/ 2068156 w 2403361"/>
              <a:gd name="connsiteY4" fmla="*/ 2061558 h 2061558"/>
              <a:gd name="connsiteX5" fmla="*/ 488225 w 2403361"/>
              <a:gd name="connsiteY5" fmla="*/ 2061558 h 2061558"/>
              <a:gd name="connsiteX6" fmla="*/ 0 w 2403361"/>
              <a:gd name="connsiteY6" fmla="*/ 787445 h 2061558"/>
              <a:gd name="connsiteX7" fmla="*/ 1278191 w 2403361"/>
              <a:gd name="connsiteY7" fmla="*/ 0 h 2061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03361" h="2061558">
                <a:moveTo>
                  <a:pt x="1278191" y="0"/>
                </a:moveTo>
                <a:lnTo>
                  <a:pt x="1996098" y="442276"/>
                </a:lnTo>
                <a:lnTo>
                  <a:pt x="1519085" y="1186778"/>
                </a:lnTo>
                <a:lnTo>
                  <a:pt x="2403361" y="1186778"/>
                </a:lnTo>
                <a:lnTo>
                  <a:pt x="2068156" y="2061558"/>
                </a:lnTo>
                <a:lnTo>
                  <a:pt x="488225" y="2061558"/>
                </a:lnTo>
                <a:lnTo>
                  <a:pt x="0" y="787445"/>
                </a:lnTo>
                <a:lnTo>
                  <a:pt x="1278191" y="0"/>
                </a:ln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3C80A73-F168-465F-886A-E9C707233CC9}"/>
              </a:ext>
            </a:extLst>
          </p:cNvPr>
          <p:cNvSpPr txBox="1"/>
          <p:nvPr/>
        </p:nvSpPr>
        <p:spPr>
          <a:xfrm>
            <a:off x="1507150" y="638584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凸函数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AD3F459-3D56-42F1-BBF8-698C53336B3A}"/>
              </a:ext>
            </a:extLst>
          </p:cNvPr>
          <p:cNvSpPr txBox="1"/>
          <p:nvPr/>
        </p:nvSpPr>
        <p:spPr>
          <a:xfrm>
            <a:off x="6134100" y="635740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凸区域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FB1ADF1-B7B0-4A3F-86C5-216C3DD41976}"/>
              </a:ext>
            </a:extLst>
          </p:cNvPr>
          <p:cNvSpPr txBox="1"/>
          <p:nvPr/>
        </p:nvSpPr>
        <p:spPr>
          <a:xfrm>
            <a:off x="9774270" y="63514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非凸区域</a:t>
            </a: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7A58340-DABC-4CD8-8F35-7953BFF7544A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7718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07974" y="41814"/>
            <a:ext cx="11441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凸优化</a:t>
            </a:r>
            <a:endParaRPr lang="en-US" altLang="zh-CN" sz="36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F2ABC6-67B1-49E4-AC17-0D6EFB54BE23}"/>
              </a:ext>
            </a:extLst>
          </p:cNvPr>
          <p:cNvSpPr txBox="1"/>
          <p:nvPr/>
        </p:nvSpPr>
        <p:spPr>
          <a:xfrm>
            <a:off x="108155" y="1333637"/>
            <a:ext cx="1164139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如果一个有约束优化问题的目标函数是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凸函数</a:t>
            </a:r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，可行域是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凸区域</a:t>
            </a:r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，那么这个优化问题为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凸优化问题。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凸优化问题有且仅有一个解。换而言之，全局最优解也是局部最优解。</a:t>
            </a:r>
            <a:endParaRPr lang="en-US" altLang="zh-CN" sz="2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lang="en-US" altLang="zh-CN" sz="2800" dirty="0"/>
          </a:p>
          <a:p>
            <a:r>
              <a:rPr lang="en-US" altLang="zh-CN" sz="2800" dirty="0"/>
              <a:t>An optimization problem is a convex optimization problem is the objective function is convex and the feasible region is also convex.</a:t>
            </a:r>
          </a:p>
          <a:p>
            <a:endParaRPr lang="en-US" altLang="zh-CN" sz="2800" dirty="0"/>
          </a:p>
          <a:p>
            <a:r>
              <a:rPr lang="en-US" altLang="zh-CN" sz="2800" dirty="0"/>
              <a:t>For convex optimization problem, there is only one solution. In other words, local optimal solution is also the global optimal solution.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1C22001-A9A8-4516-A7F4-54AF290094CE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80995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07974" y="41814"/>
            <a:ext cx="11441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凸优化</a:t>
            </a:r>
            <a:endParaRPr lang="en-US" altLang="zh-CN" sz="36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F2ABC6-67B1-49E4-AC17-0D6EFB54BE23}"/>
              </a:ext>
            </a:extLst>
          </p:cNvPr>
          <p:cNvSpPr txBox="1"/>
          <p:nvPr/>
        </p:nvSpPr>
        <p:spPr>
          <a:xfrm>
            <a:off x="297937" y="2170552"/>
            <a:ext cx="767115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如果一个有约束优化问题的目标函数是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凸函数</a:t>
            </a:r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，可行域是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凸区域</a:t>
            </a:r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，那么这个优化问题为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凸优化问题。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凸优化问题有且仅有一个解。换而言之，全局最优解也是局部最优解。</a:t>
            </a:r>
            <a:endParaRPr lang="en-US" altLang="zh-CN" sz="2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lang="en-US" altLang="zh-CN" sz="2800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BEFD369-9A78-4FBC-80C3-0CCDD143F2B8}"/>
              </a:ext>
            </a:extLst>
          </p:cNvPr>
          <p:cNvGrpSpPr/>
          <p:nvPr/>
        </p:nvGrpSpPr>
        <p:grpSpPr>
          <a:xfrm>
            <a:off x="7952845" y="2182829"/>
            <a:ext cx="3904102" cy="2868182"/>
            <a:chOff x="3400942" y="3591684"/>
            <a:chExt cx="3904102" cy="2868182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3A2F15CE-5D3F-427C-9138-48C2EFA66430}"/>
                </a:ext>
              </a:extLst>
            </p:cNvPr>
            <p:cNvGrpSpPr/>
            <p:nvPr/>
          </p:nvGrpSpPr>
          <p:grpSpPr>
            <a:xfrm>
              <a:off x="3400942" y="3591685"/>
              <a:ext cx="3904102" cy="2314509"/>
              <a:chOff x="-50180" y="3622107"/>
              <a:chExt cx="3904102" cy="2314509"/>
            </a:xfrm>
          </p:grpSpPr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5E23C135-D2A1-4EF4-98D9-DE2A3E58C1D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06155" y="4536507"/>
                <a:ext cx="1828800" cy="0"/>
              </a:xfrm>
              <a:prstGeom prst="straightConnector1">
                <a:avLst/>
              </a:prstGeom>
              <a:solidFill>
                <a:srgbClr val="C6D7FF"/>
              </a:solidFill>
              <a:ln w="254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箭头连接符 22">
                <a:extLst>
                  <a:ext uri="{FF2B5EF4-FFF2-40B4-BE49-F238E27FC236}">
                    <a16:creationId xmlns:a16="http://schemas.microsoft.com/office/drawing/2014/main" id="{B23EEAEA-DD18-4FCA-8042-8751FA1277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0722" y="5441075"/>
                <a:ext cx="2743200" cy="0"/>
              </a:xfrm>
              <a:prstGeom prst="straightConnector1">
                <a:avLst/>
              </a:prstGeom>
              <a:solidFill>
                <a:srgbClr val="C6D7FF"/>
              </a:solidFill>
              <a:ln w="254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433A6212-2277-41F6-BFD0-C3922D5B9544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-50180" y="5936616"/>
                <a:ext cx="1371600" cy="0"/>
              </a:xfrm>
              <a:prstGeom prst="straightConnector1">
                <a:avLst/>
              </a:prstGeom>
              <a:solidFill>
                <a:srgbClr val="C6D7FF"/>
              </a:solidFill>
              <a:ln w="254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55F56606-CAF2-46F1-9E1C-7F181E0A1203}"/>
                </a:ext>
              </a:extLst>
            </p:cNvPr>
            <p:cNvSpPr/>
            <p:nvPr/>
          </p:nvSpPr>
          <p:spPr>
            <a:xfrm>
              <a:off x="4756300" y="4098045"/>
              <a:ext cx="1627838" cy="626355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9050E28A-2B52-41A9-B502-E479A76D4CED}"/>
                </a:ext>
              </a:extLst>
            </p:cNvPr>
            <p:cNvSpPr/>
            <p:nvPr/>
          </p:nvSpPr>
          <p:spPr>
            <a:xfrm rot="21385286">
              <a:off x="4789152" y="4403802"/>
              <a:ext cx="1595211" cy="858291"/>
            </a:xfrm>
            <a:custGeom>
              <a:avLst/>
              <a:gdLst>
                <a:gd name="connsiteX0" fmla="*/ 0 w 1577340"/>
                <a:gd name="connsiteY0" fmla="*/ 0 h 858291"/>
                <a:gd name="connsiteX1" fmla="*/ 60960 w 1577340"/>
                <a:gd name="connsiteY1" fmla="*/ 247650 h 858291"/>
                <a:gd name="connsiteX2" fmla="*/ 205740 w 1577340"/>
                <a:gd name="connsiteY2" fmla="*/ 560070 h 858291"/>
                <a:gd name="connsiteX3" fmla="*/ 441960 w 1577340"/>
                <a:gd name="connsiteY3" fmla="*/ 792480 h 858291"/>
                <a:gd name="connsiteX4" fmla="*/ 701040 w 1577340"/>
                <a:gd name="connsiteY4" fmla="*/ 857250 h 858291"/>
                <a:gd name="connsiteX5" fmla="*/ 963930 w 1577340"/>
                <a:gd name="connsiteY5" fmla="*/ 815340 h 858291"/>
                <a:gd name="connsiteX6" fmla="*/ 1249680 w 1577340"/>
                <a:gd name="connsiteY6" fmla="*/ 613410 h 858291"/>
                <a:gd name="connsiteX7" fmla="*/ 1459230 w 1577340"/>
                <a:gd name="connsiteY7" fmla="*/ 339090 h 858291"/>
                <a:gd name="connsiteX8" fmla="*/ 1577340 w 1577340"/>
                <a:gd name="connsiteY8" fmla="*/ 133350 h 85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7340" h="858291">
                  <a:moveTo>
                    <a:pt x="0" y="0"/>
                  </a:moveTo>
                  <a:cubicBezTo>
                    <a:pt x="13335" y="77152"/>
                    <a:pt x="26670" y="154305"/>
                    <a:pt x="60960" y="247650"/>
                  </a:cubicBezTo>
                  <a:cubicBezTo>
                    <a:pt x="95250" y="340995"/>
                    <a:pt x="142240" y="469265"/>
                    <a:pt x="205740" y="560070"/>
                  </a:cubicBezTo>
                  <a:cubicBezTo>
                    <a:pt x="269240" y="650875"/>
                    <a:pt x="359410" y="742950"/>
                    <a:pt x="441960" y="792480"/>
                  </a:cubicBezTo>
                  <a:cubicBezTo>
                    <a:pt x="524510" y="842010"/>
                    <a:pt x="614045" y="853440"/>
                    <a:pt x="701040" y="857250"/>
                  </a:cubicBezTo>
                  <a:cubicBezTo>
                    <a:pt x="788035" y="861060"/>
                    <a:pt x="872490" y="855980"/>
                    <a:pt x="963930" y="815340"/>
                  </a:cubicBezTo>
                  <a:cubicBezTo>
                    <a:pt x="1055370" y="774700"/>
                    <a:pt x="1167130" y="692785"/>
                    <a:pt x="1249680" y="613410"/>
                  </a:cubicBezTo>
                  <a:cubicBezTo>
                    <a:pt x="1332230" y="534035"/>
                    <a:pt x="1404620" y="419100"/>
                    <a:pt x="1459230" y="339090"/>
                  </a:cubicBezTo>
                  <a:cubicBezTo>
                    <a:pt x="1513840" y="259080"/>
                    <a:pt x="1545590" y="196215"/>
                    <a:pt x="1577340" y="13335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3453670F-AAF8-4C76-9317-E53F92F13C51}"/>
                </a:ext>
              </a:extLst>
            </p:cNvPr>
            <p:cNvSpPr/>
            <p:nvPr/>
          </p:nvSpPr>
          <p:spPr>
            <a:xfrm rot="12324940">
              <a:off x="4939169" y="5455313"/>
              <a:ext cx="1247649" cy="1004553"/>
            </a:xfrm>
            <a:custGeom>
              <a:avLst/>
              <a:gdLst>
                <a:gd name="connsiteX0" fmla="*/ 1748807 w 1933488"/>
                <a:gd name="connsiteY0" fmla="*/ 1258302 h 1781394"/>
                <a:gd name="connsiteX1" fmla="*/ 1116413 w 1933488"/>
                <a:gd name="connsiteY1" fmla="*/ 1700658 h 1781394"/>
                <a:gd name="connsiteX2" fmla="*/ 595872 w 1933488"/>
                <a:gd name="connsiteY2" fmla="*/ 1781394 h 1781394"/>
                <a:gd name="connsiteX3" fmla="*/ 332683 w 1933488"/>
                <a:gd name="connsiteY3" fmla="*/ 1547707 h 1781394"/>
                <a:gd name="connsiteX4" fmla="*/ 0 w 1933488"/>
                <a:gd name="connsiteY4" fmla="*/ 575719 h 1781394"/>
                <a:gd name="connsiteX5" fmla="*/ 708936 w 1933488"/>
                <a:gd name="connsiteY5" fmla="*/ 79823 h 1781394"/>
                <a:gd name="connsiteX6" fmla="*/ 1223588 w 1933488"/>
                <a:gd name="connsiteY6" fmla="*/ 0 h 1781394"/>
                <a:gd name="connsiteX7" fmla="*/ 1809613 w 1933488"/>
                <a:gd name="connsiteY7" fmla="*/ 520332 h 1781394"/>
                <a:gd name="connsiteX8" fmla="*/ 1933488 w 1933488"/>
                <a:gd name="connsiteY8" fmla="*/ 882254 h 1781394"/>
                <a:gd name="connsiteX9" fmla="*/ 1748807 w 1933488"/>
                <a:gd name="connsiteY9" fmla="*/ 1258302 h 1781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33488" h="1781394">
                  <a:moveTo>
                    <a:pt x="1748807" y="1258302"/>
                  </a:moveTo>
                  <a:lnTo>
                    <a:pt x="1116413" y="1700658"/>
                  </a:lnTo>
                  <a:lnTo>
                    <a:pt x="595872" y="1781394"/>
                  </a:lnTo>
                  <a:lnTo>
                    <a:pt x="332683" y="1547707"/>
                  </a:lnTo>
                  <a:lnTo>
                    <a:pt x="0" y="575719"/>
                  </a:lnTo>
                  <a:lnTo>
                    <a:pt x="708936" y="79823"/>
                  </a:lnTo>
                  <a:lnTo>
                    <a:pt x="1223588" y="0"/>
                  </a:lnTo>
                  <a:lnTo>
                    <a:pt x="1809613" y="520332"/>
                  </a:lnTo>
                  <a:lnTo>
                    <a:pt x="1933488" y="882254"/>
                  </a:lnTo>
                  <a:lnTo>
                    <a:pt x="1748807" y="1258302"/>
                  </a:lnTo>
                  <a:close/>
                </a:path>
              </a:pathLst>
            </a:custGeom>
            <a:solidFill>
              <a:srgbClr val="A8EFC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F9B9480A-8B84-4FCD-BDEE-B00DD09D9231}"/>
                    </a:ext>
                  </a:extLst>
                </p:cNvPr>
                <p:cNvSpPr txBox="1"/>
                <p:nvPr/>
              </p:nvSpPr>
              <p:spPr>
                <a:xfrm>
                  <a:off x="7103323" y="5502705"/>
                  <a:ext cx="20172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F9B9480A-8B84-4FCD-BDEE-B00DD09D92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3323" y="5502705"/>
                  <a:ext cx="201721" cy="307777"/>
                </a:xfrm>
                <a:prstGeom prst="rect">
                  <a:avLst/>
                </a:prstGeom>
                <a:blipFill>
                  <a:blip r:embed="rId2"/>
                  <a:stretch>
                    <a:fillRect l="-18182" r="-121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70236959-0535-4E40-9372-DB817F8D4DFC}"/>
                    </a:ext>
                  </a:extLst>
                </p:cNvPr>
                <p:cNvSpPr txBox="1"/>
                <p:nvPr/>
              </p:nvSpPr>
              <p:spPr>
                <a:xfrm>
                  <a:off x="3983572" y="6124496"/>
                  <a:ext cx="20633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70236959-0535-4E40-9372-DB817F8D4D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3572" y="6124496"/>
                  <a:ext cx="206339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29412" r="-29412" b="-2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8EEF3BF1-8E7B-48C8-95F5-503C9894D20B}"/>
                    </a:ext>
                  </a:extLst>
                </p:cNvPr>
                <p:cNvSpPr txBox="1"/>
                <p:nvPr/>
              </p:nvSpPr>
              <p:spPr>
                <a:xfrm>
                  <a:off x="4189911" y="3591684"/>
                  <a:ext cx="18550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8EEF3BF1-8E7B-48C8-95F5-503C9894D2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9911" y="3591684"/>
                  <a:ext cx="185500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16667" r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71B218BC-D8A8-425F-899F-CDE913098FDC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142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07974" y="41814"/>
            <a:ext cx="11441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优化：拉格朗日法</a:t>
            </a:r>
            <a:endParaRPr lang="en-US" altLang="zh-CN" sz="36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6D25E1E5-F0A2-4698-BDB6-7E2D3BBF72AE}"/>
                  </a:ext>
                </a:extLst>
              </p:cNvPr>
              <p:cNvSpPr/>
              <p:nvPr/>
            </p:nvSpPr>
            <p:spPr>
              <a:xfrm>
                <a:off x="131865" y="1058672"/>
                <a:ext cx="11928270" cy="56281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拉格朗日法用于解决等式约束的优化问题</a:t>
                </a:r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altLang="zh-CN" sz="2800" dirty="0" err="1">
                    <a:latin typeface="KaiTi" panose="02010609060101010101" pitchFamily="49" charset="-122"/>
                    <a:ea typeface="KaiTi" panose="02010609060101010101" pitchFamily="49" charset="-122"/>
                  </a:rPr>
                  <a:t>s.t.</a:t>
                </a:r>
                <a:r>
                  <a:rPr lang="en-US" altLang="zh-CN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=1,2,⋯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构造如下拉格朗日方程</a:t>
                </a:r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800" b="1" i="1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</m:d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2800" b="0" i="1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r>
                  <a:rPr lang="en-US" altLang="zh-CN" sz="2800" dirty="0">
                    <a:latin typeface="KaiTi" panose="02010609060101010101" pitchFamily="49" charset="-122"/>
                    <a:ea typeface="KaiTi" panose="02010609060101010101" pitchFamily="49" charset="-122"/>
                    <a:cs typeface="Calibri" panose="020F0502020204030204" pitchFamily="34" charset="0"/>
                  </a:rPr>
                  <a:t>, </a:t>
                </a:r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  <a:cs typeface="Calibri" panose="020F0502020204030204" pitchFamily="34" charset="0"/>
                  </a:rPr>
                  <a:t>其中</a:t>
                </a:r>
                <a:r>
                  <a:rPr lang="en-US" altLang="zh-CN" sz="2800" dirty="0">
                    <a:latin typeface="KaiTi" panose="02010609060101010101" pitchFamily="49" charset="-122"/>
                    <a:ea typeface="KaiTi" panose="02010609060101010101" pitchFamily="49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  <a:cs typeface="Calibri" panose="020F0502020204030204" pitchFamily="34" charset="0"/>
                  </a:rPr>
                  <a:t>被称作拉格朗日乘子</a:t>
                </a:r>
                <a:r>
                  <a:rPr lang="en-US" altLang="zh-CN" sz="2800" dirty="0">
                    <a:ea typeface="KaiTi" panose="02010609060101010101" pitchFamily="49" charset="-122"/>
                    <a:cs typeface="Calibri" panose="020F0502020204030204" pitchFamily="34" charset="0"/>
                  </a:rPr>
                  <a:t>(multipliers)</a:t>
                </a:r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  <a:cs typeface="Calibri" panose="020F0502020204030204" pitchFamily="34" charset="0"/>
                  </a:rPr>
                  <a:t>，为新的未知数。最小化拉格朗日方程，可以得到最优解。</a:t>
                </a:r>
                <a:r>
                  <a:rPr lang="en-US" altLang="zh-CN" sz="2800" dirty="0">
                    <a:latin typeface="KaiTi" panose="02010609060101010101" pitchFamily="49" charset="-122"/>
                    <a:ea typeface="KaiTi" panose="02010609060101010101" pitchFamily="49" charset="-122"/>
                    <a:cs typeface="Calibri" panose="020F0502020204030204" pitchFamily="34" charset="0"/>
                  </a:rPr>
                  <a:t> </a:t>
                </a:r>
              </a:p>
              <a:p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  <a:cs typeface="Calibri" panose="020F0502020204030204" pitchFamily="34" charset="0"/>
                </a:endParaRPr>
              </a:p>
              <a:p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  <a:cs typeface="Calibri" panose="020F0502020204030204" pitchFamily="34" charset="0"/>
                  </a:rPr>
                  <a:t>通过转换成拉格朗日方程，将一个有约束优化问题转换为无约束优化问题。代价是变量增多。</a:t>
                </a:r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6D25E1E5-F0A2-4698-BDB6-7E2D3BBF72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65" y="1058672"/>
                <a:ext cx="11928270" cy="5628144"/>
              </a:xfrm>
              <a:prstGeom prst="rect">
                <a:avLst/>
              </a:prstGeom>
              <a:blipFill>
                <a:blip r:embed="rId2"/>
                <a:stretch>
                  <a:fillRect l="-1074" t="-1192" r="-971" b="-20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D44E53ED-F9FC-4D58-A176-D1647BC54806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530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22966" y="46378"/>
            <a:ext cx="761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ea typeface="微软雅黑" panose="020B0503020204020204" pitchFamily="34" charset="-122"/>
              </a:rPr>
              <a:t>积分</a:t>
            </a:r>
            <a:endParaRPr lang="en-US" altLang="zh-CN" sz="3600" b="1" dirty="0">
              <a:solidFill>
                <a:srgbClr val="0A05DF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3BEBD0B8-73C6-4C63-BFAB-464EFA34BC6C}"/>
              </a:ext>
            </a:extLst>
          </p:cNvPr>
          <p:cNvGrpSpPr/>
          <p:nvPr/>
        </p:nvGrpSpPr>
        <p:grpSpPr>
          <a:xfrm>
            <a:off x="6979227" y="2022412"/>
            <a:ext cx="3669026" cy="3159640"/>
            <a:chOff x="6979227" y="2022412"/>
            <a:chExt cx="3669026" cy="3159640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8008A64B-28A3-45A0-A56E-A922C27569AA}"/>
                </a:ext>
              </a:extLst>
            </p:cNvPr>
            <p:cNvGrpSpPr/>
            <p:nvPr/>
          </p:nvGrpSpPr>
          <p:grpSpPr>
            <a:xfrm>
              <a:off x="6979227" y="2022412"/>
              <a:ext cx="3669026" cy="2705242"/>
              <a:chOff x="598174" y="2022412"/>
              <a:chExt cx="3669026" cy="2705242"/>
            </a:xfrm>
          </p:grpSpPr>
          <p:cxnSp>
            <p:nvCxnSpPr>
              <p:cNvPr id="56" name="直接箭头连接符 55">
                <a:extLst>
                  <a:ext uri="{FF2B5EF4-FFF2-40B4-BE49-F238E27FC236}">
                    <a16:creationId xmlns:a16="http://schemas.microsoft.com/office/drawing/2014/main" id="{EADBCE11-B428-4D9F-AC1B-56D2B27C4C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8174" y="2032307"/>
                <a:ext cx="0" cy="230931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箭头连接符 56">
                <a:extLst>
                  <a:ext uri="{FF2B5EF4-FFF2-40B4-BE49-F238E27FC236}">
                    <a16:creationId xmlns:a16="http://schemas.microsoft.com/office/drawing/2014/main" id="{21A5D5F4-46B6-4E1D-8DB2-6A9D0309D1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174" y="4341624"/>
                <a:ext cx="366902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F29D5C15-C8AE-42A0-A6C0-F565414D4FF6}"/>
                  </a:ext>
                </a:extLst>
              </p:cNvPr>
              <p:cNvSpPr/>
              <p:nvPr/>
            </p:nvSpPr>
            <p:spPr>
              <a:xfrm>
                <a:off x="701964" y="2230703"/>
                <a:ext cx="3158836" cy="2101152"/>
              </a:xfrm>
              <a:custGeom>
                <a:avLst/>
                <a:gdLst>
                  <a:gd name="connsiteX0" fmla="*/ 0 w 3158836"/>
                  <a:gd name="connsiteY0" fmla="*/ 2101152 h 2101152"/>
                  <a:gd name="connsiteX1" fmla="*/ 110836 w 3158836"/>
                  <a:gd name="connsiteY1" fmla="*/ 1491552 h 2101152"/>
                  <a:gd name="connsiteX2" fmla="*/ 563418 w 3158836"/>
                  <a:gd name="connsiteY2" fmla="*/ 724933 h 2101152"/>
                  <a:gd name="connsiteX3" fmla="*/ 1366981 w 3158836"/>
                  <a:gd name="connsiteY3" fmla="*/ 244642 h 2101152"/>
                  <a:gd name="connsiteX4" fmla="*/ 2475345 w 3158836"/>
                  <a:gd name="connsiteY4" fmla="*/ 32206 h 2101152"/>
                  <a:gd name="connsiteX5" fmla="*/ 3158836 w 3158836"/>
                  <a:gd name="connsiteY5" fmla="*/ 4497 h 2101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58836" h="2101152">
                    <a:moveTo>
                      <a:pt x="0" y="2101152"/>
                    </a:moveTo>
                    <a:cubicBezTo>
                      <a:pt x="8466" y="1911037"/>
                      <a:pt x="16933" y="1720922"/>
                      <a:pt x="110836" y="1491552"/>
                    </a:cubicBezTo>
                    <a:cubicBezTo>
                      <a:pt x="204739" y="1262182"/>
                      <a:pt x="354061" y="932751"/>
                      <a:pt x="563418" y="724933"/>
                    </a:cubicBezTo>
                    <a:cubicBezTo>
                      <a:pt x="772776" y="517115"/>
                      <a:pt x="1048326" y="360097"/>
                      <a:pt x="1366981" y="244642"/>
                    </a:cubicBezTo>
                    <a:cubicBezTo>
                      <a:pt x="1685636" y="129187"/>
                      <a:pt x="2176703" y="72230"/>
                      <a:pt x="2475345" y="32206"/>
                    </a:cubicBezTo>
                    <a:cubicBezTo>
                      <a:pt x="2773987" y="-7818"/>
                      <a:pt x="2966411" y="-1661"/>
                      <a:pt x="3158836" y="4497"/>
                    </a:cubicBezTo>
                  </a:path>
                </a:pathLst>
              </a:custGeom>
              <a:noFill/>
              <a:ln w="381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直角三角形 58">
                <a:extLst>
                  <a:ext uri="{FF2B5EF4-FFF2-40B4-BE49-F238E27FC236}">
                    <a16:creationId xmlns:a16="http://schemas.microsoft.com/office/drawing/2014/main" id="{FD58CEDB-3242-490C-9418-5ED3B17994CB}"/>
                  </a:ext>
                </a:extLst>
              </p:cNvPr>
              <p:cNvSpPr/>
              <p:nvPr/>
            </p:nvSpPr>
            <p:spPr>
              <a:xfrm rot="16200000">
                <a:off x="1240044" y="1704169"/>
                <a:ext cx="2101151" cy="3140364"/>
              </a:xfrm>
              <a:prstGeom prst="rt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343EFB21-9891-49AA-B357-7B2E32A9EF9F}"/>
                  </a:ext>
                </a:extLst>
              </p:cNvPr>
              <p:cNvCxnSpPr>
                <a:cxnSpLocks/>
                <a:endCxn id="59" idx="2"/>
              </p:cNvCxnSpPr>
              <p:nvPr/>
            </p:nvCxnSpPr>
            <p:spPr>
              <a:xfrm>
                <a:off x="3838864" y="2242248"/>
                <a:ext cx="21938" cy="2082678"/>
              </a:xfrm>
              <a:prstGeom prst="line">
                <a:avLst/>
              </a:prstGeom>
              <a:ln w="28575" cap="flat" cmpd="sng" algn="ctr">
                <a:solidFill>
                  <a:srgbClr val="000080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3DEB6515-1143-448F-8CC3-3DF8A93807DD}"/>
                      </a:ext>
                    </a:extLst>
                  </p:cNvPr>
                  <p:cNvSpPr txBox="1"/>
                  <p:nvPr/>
                </p:nvSpPr>
                <p:spPr>
                  <a:xfrm>
                    <a:off x="3888025" y="4358322"/>
                    <a:ext cx="241733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2400" dirty="0"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3DEB6515-1143-448F-8CC3-3DF8A93807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88025" y="4358322"/>
                    <a:ext cx="241733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7949" r="-1538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文本框 61">
                    <a:extLst>
                      <a:ext uri="{FF2B5EF4-FFF2-40B4-BE49-F238E27FC236}">
                        <a16:creationId xmlns:a16="http://schemas.microsoft.com/office/drawing/2014/main" id="{98BD2CDF-53BB-4998-A1EC-F74930449415}"/>
                      </a:ext>
                    </a:extLst>
                  </p:cNvPr>
                  <p:cNvSpPr txBox="1"/>
                  <p:nvPr/>
                </p:nvSpPr>
                <p:spPr>
                  <a:xfrm>
                    <a:off x="720437" y="2022412"/>
                    <a:ext cx="245708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zh-CN" altLang="en-US" sz="2400" dirty="0"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62" name="文本框 61">
                    <a:extLst>
                      <a:ext uri="{FF2B5EF4-FFF2-40B4-BE49-F238E27FC236}">
                        <a16:creationId xmlns:a16="http://schemas.microsoft.com/office/drawing/2014/main" id="{98BD2CDF-53BB-4998-A1EC-F749304494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0437" y="2022412"/>
                    <a:ext cx="245708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30000" r="-3000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FB1A09B-417D-4878-800F-EF43EAF89632}"/>
                </a:ext>
              </a:extLst>
            </p:cNvPr>
            <p:cNvSpPr/>
            <p:nvPr/>
          </p:nvSpPr>
          <p:spPr>
            <a:xfrm>
              <a:off x="7112993" y="3427883"/>
              <a:ext cx="447733" cy="919070"/>
            </a:xfrm>
            <a:prstGeom prst="rect">
              <a:avLst/>
            </a:prstGeom>
            <a:solidFill>
              <a:srgbClr val="FFFF94"/>
            </a:solidFill>
            <a:ln w="28575">
              <a:solidFill>
                <a:srgbClr val="000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AF3B671-86D3-4E7D-8963-6FE30AC20C20}"/>
                </a:ext>
              </a:extLst>
            </p:cNvPr>
            <p:cNvSpPr/>
            <p:nvPr/>
          </p:nvSpPr>
          <p:spPr>
            <a:xfrm>
              <a:off x="7561206" y="2831690"/>
              <a:ext cx="447733" cy="1512900"/>
            </a:xfrm>
            <a:prstGeom prst="rect">
              <a:avLst/>
            </a:prstGeom>
            <a:solidFill>
              <a:srgbClr val="FFFF94"/>
            </a:solidFill>
            <a:ln w="28575">
              <a:solidFill>
                <a:srgbClr val="000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8721044F-6541-445A-AB82-1C43DC77DF93}"/>
                </a:ext>
              </a:extLst>
            </p:cNvPr>
            <p:cNvSpPr/>
            <p:nvPr/>
          </p:nvSpPr>
          <p:spPr>
            <a:xfrm>
              <a:off x="8011949" y="2556387"/>
              <a:ext cx="447733" cy="1788203"/>
            </a:xfrm>
            <a:prstGeom prst="rect">
              <a:avLst/>
            </a:prstGeom>
            <a:solidFill>
              <a:srgbClr val="FFFF94"/>
            </a:solidFill>
            <a:ln w="28575">
              <a:solidFill>
                <a:srgbClr val="000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D856231D-EDD0-46A2-83AC-A5D5674A97C8}"/>
                </a:ext>
              </a:extLst>
            </p:cNvPr>
            <p:cNvSpPr/>
            <p:nvPr/>
          </p:nvSpPr>
          <p:spPr>
            <a:xfrm>
              <a:off x="8457832" y="2391744"/>
              <a:ext cx="447733" cy="1952846"/>
            </a:xfrm>
            <a:prstGeom prst="rect">
              <a:avLst/>
            </a:prstGeom>
            <a:solidFill>
              <a:srgbClr val="FFFF94"/>
            </a:solidFill>
            <a:ln w="28575">
              <a:solidFill>
                <a:srgbClr val="000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861EA650-1E84-410A-9244-01B73F499047}"/>
                </a:ext>
              </a:extLst>
            </p:cNvPr>
            <p:cNvSpPr/>
            <p:nvPr/>
          </p:nvSpPr>
          <p:spPr>
            <a:xfrm>
              <a:off x="8903959" y="2300050"/>
              <a:ext cx="447733" cy="2048256"/>
            </a:xfrm>
            <a:prstGeom prst="rect">
              <a:avLst/>
            </a:prstGeom>
            <a:solidFill>
              <a:srgbClr val="FFFF94"/>
            </a:solidFill>
            <a:ln w="28575">
              <a:solidFill>
                <a:srgbClr val="000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D3B92CB4-C18B-47BA-9AE4-679175F13376}"/>
                </a:ext>
              </a:extLst>
            </p:cNvPr>
            <p:cNvSpPr/>
            <p:nvPr/>
          </p:nvSpPr>
          <p:spPr>
            <a:xfrm>
              <a:off x="9349842" y="2259532"/>
              <a:ext cx="447733" cy="2082750"/>
            </a:xfrm>
            <a:prstGeom prst="rect">
              <a:avLst/>
            </a:prstGeom>
            <a:solidFill>
              <a:srgbClr val="FFFF94"/>
            </a:solidFill>
            <a:ln w="28575">
              <a:solidFill>
                <a:srgbClr val="000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EA112F49-7E7C-4F7E-9147-AF8C3348C591}"/>
                </a:ext>
              </a:extLst>
            </p:cNvPr>
            <p:cNvSpPr/>
            <p:nvPr/>
          </p:nvSpPr>
          <p:spPr>
            <a:xfrm>
              <a:off x="9782611" y="2230703"/>
              <a:ext cx="447733" cy="2116250"/>
            </a:xfrm>
            <a:prstGeom prst="rect">
              <a:avLst/>
            </a:prstGeom>
            <a:solidFill>
              <a:srgbClr val="FFFF94"/>
            </a:solidFill>
            <a:ln w="28575">
              <a:solidFill>
                <a:srgbClr val="000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F753B21A-7FA3-4A1F-9F55-0888A76A84EB}"/>
                </a:ext>
              </a:extLst>
            </p:cNvPr>
            <p:cNvCxnSpPr>
              <a:cxnSpLocks/>
            </p:cNvCxnSpPr>
            <p:nvPr/>
          </p:nvCxnSpPr>
          <p:spPr>
            <a:xfrm>
              <a:off x="7559497" y="4358322"/>
              <a:ext cx="0" cy="369332"/>
            </a:xfrm>
            <a:prstGeom prst="line">
              <a:avLst/>
            </a:prstGeom>
            <a:ln w="190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9207C651-A8DC-45E8-83FA-B69FA4592CBA}"/>
                </a:ext>
              </a:extLst>
            </p:cNvPr>
            <p:cNvCxnSpPr>
              <a:cxnSpLocks/>
            </p:cNvCxnSpPr>
            <p:nvPr/>
          </p:nvCxnSpPr>
          <p:spPr>
            <a:xfrm>
              <a:off x="8008939" y="4358322"/>
              <a:ext cx="0" cy="369332"/>
            </a:xfrm>
            <a:prstGeom prst="line">
              <a:avLst/>
            </a:prstGeom>
            <a:ln w="190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91891067-11FC-4769-BE19-D5EEB07D30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59499" y="4600230"/>
              <a:ext cx="44944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D81EE2A1-7499-411D-9817-9ADA29E55B98}"/>
                    </a:ext>
                  </a:extLst>
                </p:cNvPr>
                <p:cNvSpPr txBox="1"/>
                <p:nvPr/>
              </p:nvSpPr>
              <p:spPr>
                <a:xfrm>
                  <a:off x="7616299" y="4597661"/>
                  <a:ext cx="1287660" cy="5843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000" i="1" smtClean="0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oMath>
                    </m:oMathPara>
                  </a14:m>
                  <a:endParaRPr lang="zh-CN" altLang="en-US" sz="2000" dirty="0"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D81EE2A1-7499-411D-9817-9ADA29E55B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6299" y="4597661"/>
                  <a:ext cx="1287660" cy="58439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8135D773-8BF8-4A59-A375-0EF40AE0D4D5}"/>
              </a:ext>
            </a:extLst>
          </p:cNvPr>
          <p:cNvGrpSpPr/>
          <p:nvPr/>
        </p:nvGrpSpPr>
        <p:grpSpPr>
          <a:xfrm>
            <a:off x="598174" y="2022412"/>
            <a:ext cx="3692070" cy="2688544"/>
            <a:chOff x="598174" y="2022412"/>
            <a:chExt cx="3692070" cy="2688544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E3437D73-53C1-4604-9567-BDFA3E336BC8}"/>
                </a:ext>
              </a:extLst>
            </p:cNvPr>
            <p:cNvGrpSpPr/>
            <p:nvPr/>
          </p:nvGrpSpPr>
          <p:grpSpPr>
            <a:xfrm>
              <a:off x="598174" y="2022412"/>
              <a:ext cx="3692070" cy="2688544"/>
              <a:chOff x="598174" y="2022412"/>
              <a:chExt cx="3692070" cy="2688544"/>
            </a:xfrm>
          </p:grpSpPr>
          <p:cxnSp>
            <p:nvCxnSpPr>
              <p:cNvPr id="44" name="直接箭头连接符 43">
                <a:extLst>
                  <a:ext uri="{FF2B5EF4-FFF2-40B4-BE49-F238E27FC236}">
                    <a16:creationId xmlns:a16="http://schemas.microsoft.com/office/drawing/2014/main" id="{16C5BD84-5BC1-4ED2-8501-69F5D129C5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8174" y="2032307"/>
                <a:ext cx="0" cy="230931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44">
                <a:extLst>
                  <a:ext uri="{FF2B5EF4-FFF2-40B4-BE49-F238E27FC236}">
                    <a16:creationId xmlns:a16="http://schemas.microsoft.com/office/drawing/2014/main" id="{2F179627-2A1E-4C59-A90B-2CCA4D159F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174" y="4341624"/>
                <a:ext cx="366902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7786E30D-C50C-466B-8905-1B41FB223787}"/>
                  </a:ext>
                </a:extLst>
              </p:cNvPr>
              <p:cNvSpPr/>
              <p:nvPr/>
            </p:nvSpPr>
            <p:spPr>
              <a:xfrm>
                <a:off x="701964" y="2230703"/>
                <a:ext cx="3158836" cy="2101152"/>
              </a:xfrm>
              <a:custGeom>
                <a:avLst/>
                <a:gdLst>
                  <a:gd name="connsiteX0" fmla="*/ 0 w 3158836"/>
                  <a:gd name="connsiteY0" fmla="*/ 2101152 h 2101152"/>
                  <a:gd name="connsiteX1" fmla="*/ 110836 w 3158836"/>
                  <a:gd name="connsiteY1" fmla="*/ 1491552 h 2101152"/>
                  <a:gd name="connsiteX2" fmla="*/ 563418 w 3158836"/>
                  <a:gd name="connsiteY2" fmla="*/ 724933 h 2101152"/>
                  <a:gd name="connsiteX3" fmla="*/ 1366981 w 3158836"/>
                  <a:gd name="connsiteY3" fmla="*/ 244642 h 2101152"/>
                  <a:gd name="connsiteX4" fmla="*/ 2475345 w 3158836"/>
                  <a:gd name="connsiteY4" fmla="*/ 32206 h 2101152"/>
                  <a:gd name="connsiteX5" fmla="*/ 3158836 w 3158836"/>
                  <a:gd name="connsiteY5" fmla="*/ 4497 h 2101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58836" h="2101152">
                    <a:moveTo>
                      <a:pt x="0" y="2101152"/>
                    </a:moveTo>
                    <a:cubicBezTo>
                      <a:pt x="8466" y="1911037"/>
                      <a:pt x="16933" y="1720922"/>
                      <a:pt x="110836" y="1491552"/>
                    </a:cubicBezTo>
                    <a:cubicBezTo>
                      <a:pt x="204739" y="1262182"/>
                      <a:pt x="354061" y="932751"/>
                      <a:pt x="563418" y="724933"/>
                    </a:cubicBezTo>
                    <a:cubicBezTo>
                      <a:pt x="772776" y="517115"/>
                      <a:pt x="1048326" y="360097"/>
                      <a:pt x="1366981" y="244642"/>
                    </a:cubicBezTo>
                    <a:cubicBezTo>
                      <a:pt x="1685636" y="129187"/>
                      <a:pt x="2176703" y="72230"/>
                      <a:pt x="2475345" y="32206"/>
                    </a:cubicBezTo>
                    <a:cubicBezTo>
                      <a:pt x="2773987" y="-7818"/>
                      <a:pt x="2966411" y="-1661"/>
                      <a:pt x="3158836" y="4497"/>
                    </a:cubicBezTo>
                  </a:path>
                </a:pathLst>
              </a:custGeom>
              <a:solidFill>
                <a:srgbClr val="FFFF94"/>
              </a:solidFill>
              <a:ln w="381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直角三角形 47">
                <a:extLst>
                  <a:ext uri="{FF2B5EF4-FFF2-40B4-BE49-F238E27FC236}">
                    <a16:creationId xmlns:a16="http://schemas.microsoft.com/office/drawing/2014/main" id="{AEC0CF68-1312-45D1-8D2F-75AF2DB60E14}"/>
                  </a:ext>
                </a:extLst>
              </p:cNvPr>
              <p:cNvSpPr/>
              <p:nvPr/>
            </p:nvSpPr>
            <p:spPr>
              <a:xfrm rot="16200000">
                <a:off x="1240044" y="1704169"/>
                <a:ext cx="2101151" cy="3140364"/>
              </a:xfrm>
              <a:prstGeom prst="rtTriangle">
                <a:avLst/>
              </a:prstGeom>
              <a:solidFill>
                <a:srgbClr val="FFFF94"/>
              </a:solidFill>
              <a:ln>
                <a:solidFill>
                  <a:srgbClr val="FFFF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22CBE021-522D-4569-B126-329FB584303C}"/>
                  </a:ext>
                </a:extLst>
              </p:cNvPr>
              <p:cNvCxnSpPr>
                <a:cxnSpLocks/>
                <a:endCxn id="48" idx="2"/>
              </p:cNvCxnSpPr>
              <p:nvPr/>
            </p:nvCxnSpPr>
            <p:spPr>
              <a:xfrm>
                <a:off x="3838864" y="2242248"/>
                <a:ext cx="21938" cy="2082678"/>
              </a:xfrm>
              <a:prstGeom prst="line">
                <a:avLst/>
              </a:prstGeom>
              <a:ln w="28575" cap="flat" cmpd="sng" algn="ctr">
                <a:solidFill>
                  <a:srgbClr val="000080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DBC393C6-906E-4CCD-906B-64DB275BE2EA}"/>
                      </a:ext>
                    </a:extLst>
                  </p:cNvPr>
                  <p:cNvSpPr txBox="1"/>
                  <p:nvPr/>
                </p:nvSpPr>
                <p:spPr>
                  <a:xfrm>
                    <a:off x="4048511" y="4341624"/>
                    <a:ext cx="241733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2400" dirty="0"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DBC393C6-906E-4CCD-906B-64DB275BE2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48511" y="4341624"/>
                    <a:ext cx="24173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5000" r="-15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A20BC64E-A60B-4D3C-8F27-5B8D76A8B1B0}"/>
                      </a:ext>
                    </a:extLst>
                  </p:cNvPr>
                  <p:cNvSpPr txBox="1"/>
                  <p:nvPr/>
                </p:nvSpPr>
                <p:spPr>
                  <a:xfrm>
                    <a:off x="720437" y="2022412"/>
                    <a:ext cx="245708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zh-CN" altLang="en-US" sz="2400" dirty="0"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A20BC64E-A60B-4D3C-8F27-5B8D76A8B1B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0437" y="2022412"/>
                    <a:ext cx="245708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0000" r="-3000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916E4F7F-8AF7-40F3-8FAE-C1A70BB14872}"/>
                    </a:ext>
                  </a:extLst>
                </p:cNvPr>
                <p:cNvSpPr txBox="1"/>
                <p:nvPr/>
              </p:nvSpPr>
              <p:spPr>
                <a:xfrm>
                  <a:off x="598174" y="4372401"/>
                  <a:ext cx="20666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sz="2000" dirty="0"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916E4F7F-8AF7-40F3-8FAE-C1A70BB148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174" y="4372401"/>
                  <a:ext cx="206660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14706" r="-147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0D5B370A-68C5-44D9-81D7-14739EADEEDF}"/>
                    </a:ext>
                  </a:extLst>
                </p:cNvPr>
                <p:cNvSpPr txBox="1"/>
                <p:nvPr/>
              </p:nvSpPr>
              <p:spPr>
                <a:xfrm>
                  <a:off x="3690381" y="4379329"/>
                  <a:ext cx="20120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sz="2000" dirty="0"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0D5B370A-68C5-44D9-81D7-14739EADEE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0381" y="4379329"/>
                  <a:ext cx="201209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30303" r="-30303" b="-58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9DE5E0F8-D98D-473C-B093-53F002304765}"/>
                  </a:ext>
                </a:extLst>
              </p:cNvPr>
              <p:cNvSpPr txBox="1"/>
              <p:nvPr/>
            </p:nvSpPr>
            <p:spPr>
              <a:xfrm>
                <a:off x="5135150" y="2814169"/>
                <a:ext cx="888064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7200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zh-CN" altLang="en-US" sz="72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9DE5E0F8-D98D-473C-B093-53F002304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150" y="2814169"/>
                <a:ext cx="888064" cy="11079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336E4372-C541-45BA-A1A4-5327620C82D3}"/>
                  </a:ext>
                </a:extLst>
              </p:cNvPr>
              <p:cNvSpPr txBox="1"/>
              <p:nvPr/>
            </p:nvSpPr>
            <p:spPr>
              <a:xfrm>
                <a:off x="2725237" y="5351379"/>
                <a:ext cx="5732595" cy="13443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zh-CN" altLang="en-US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nary>
                      <m:func>
                        <m:funcPr>
                          <m:ctrlPr>
                            <a:rPr lang="pt-BR" altLang="zh-CN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altLang="zh-CN" sz="32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altLang="zh-CN" sz="32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pt-BR" altLang="zh-CN" sz="320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altLang="zh-CN" sz="320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zh-CN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zh-CN" altLang="en-US" sz="32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336E4372-C541-45BA-A1A4-5327620C8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237" y="5351379"/>
                <a:ext cx="5732595" cy="134434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1668D53E-3398-48CA-9D21-1F85107E5BB3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71973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07974" y="41814"/>
            <a:ext cx="11441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优化：拉格朗日法</a:t>
            </a:r>
            <a:endParaRPr lang="en-US" altLang="zh-CN" sz="36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6D25E1E5-F0A2-4698-BDB6-7E2D3BBF72AE}"/>
                  </a:ext>
                </a:extLst>
              </p:cNvPr>
              <p:cNvSpPr/>
              <p:nvPr/>
            </p:nvSpPr>
            <p:spPr>
              <a:xfrm>
                <a:off x="-340963" y="999769"/>
                <a:ext cx="11928270" cy="668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8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8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func>
                  </m:oMath>
                </a14:m>
                <a:r>
                  <a:rPr lang="en-US" altLang="zh-CN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    </a:t>
                </a:r>
                <a:r>
                  <a:rPr lang="en-US" altLang="zh-CN" sz="2800" i="1" dirty="0">
                    <a:ea typeface="KaiTi" panose="02010609060101010101" pitchFamily="49" charset="-122"/>
                  </a:rPr>
                  <a:t>s</a:t>
                </a:r>
                <a:r>
                  <a:rPr lang="en-US" altLang="zh-CN" sz="2800" i="1" dirty="0" err="1">
                    <a:ea typeface="KaiTi" panose="02010609060101010101" pitchFamily="49" charset="-122"/>
                  </a:rPr>
                  <a:t>.t.</a:t>
                </a:r>
                <a:r>
                  <a:rPr lang="en-US" altLang="zh-CN" sz="2800" i="1" dirty="0"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−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=5</m:t>
                    </m:r>
                  </m:oMath>
                </a14:m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6D25E1E5-F0A2-4698-BDB6-7E2D3BBF72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0963" y="999769"/>
                <a:ext cx="11928270" cy="668388"/>
              </a:xfrm>
              <a:prstGeom prst="rect">
                <a:avLst/>
              </a:prstGeom>
              <a:blipFill>
                <a:blip r:embed="rId2"/>
                <a:stretch>
                  <a:fillRect t="-4545" b="-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组合 27">
            <a:extLst>
              <a:ext uri="{FF2B5EF4-FFF2-40B4-BE49-F238E27FC236}">
                <a16:creationId xmlns:a16="http://schemas.microsoft.com/office/drawing/2014/main" id="{113811DE-7780-4A72-90D1-3B9E8FAF55DC}"/>
              </a:ext>
            </a:extLst>
          </p:cNvPr>
          <p:cNvGrpSpPr/>
          <p:nvPr/>
        </p:nvGrpSpPr>
        <p:grpSpPr>
          <a:xfrm>
            <a:off x="64015" y="2505209"/>
            <a:ext cx="2812026" cy="3701376"/>
            <a:chOff x="2376298" y="2492714"/>
            <a:chExt cx="2812026" cy="3701376"/>
          </a:xfrm>
        </p:grpSpPr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A63554E3-76BF-49C0-9E87-4D8831F2CC5D}"/>
                </a:ext>
              </a:extLst>
            </p:cNvPr>
            <p:cNvCxnSpPr>
              <a:cxnSpLocks/>
            </p:cNvCxnSpPr>
            <p:nvPr/>
          </p:nvCxnSpPr>
          <p:spPr>
            <a:xfrm>
              <a:off x="2376298" y="4343402"/>
              <a:ext cx="2812026" cy="1"/>
            </a:xfrm>
            <a:prstGeom prst="line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040D1F28-FCC7-43F9-BACE-09032ABC93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1246" y="2536490"/>
              <a:ext cx="0" cy="3657600"/>
            </a:xfrm>
            <a:prstGeom prst="line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9653929A-5DB2-4EF7-8FF5-9CF96D76DCCB}"/>
                    </a:ext>
                  </a:extLst>
                </p:cNvPr>
                <p:cNvSpPr txBox="1"/>
                <p:nvPr/>
              </p:nvSpPr>
              <p:spPr>
                <a:xfrm>
                  <a:off x="4945372" y="4409561"/>
                  <a:ext cx="215009" cy="3248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9653929A-5DB2-4EF7-8FF5-9CF96D76DC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5372" y="4409561"/>
                  <a:ext cx="215009" cy="324883"/>
                </a:xfrm>
                <a:prstGeom prst="rect">
                  <a:avLst/>
                </a:prstGeom>
                <a:blipFill>
                  <a:blip r:embed="rId3"/>
                  <a:stretch>
                    <a:fillRect l="-8571" r="-5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5516E154-8D0F-44A5-A660-E19FBB00F864}"/>
                    </a:ext>
                  </a:extLst>
                </p:cNvPr>
                <p:cNvSpPr txBox="1"/>
                <p:nvPr/>
              </p:nvSpPr>
              <p:spPr>
                <a:xfrm>
                  <a:off x="3468018" y="2492714"/>
                  <a:ext cx="218995" cy="3248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5516E154-8D0F-44A5-A660-E19FBB00F8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8018" y="2492714"/>
                  <a:ext cx="218995" cy="324883"/>
                </a:xfrm>
                <a:prstGeom prst="rect">
                  <a:avLst/>
                </a:prstGeom>
                <a:blipFill>
                  <a:blip r:embed="rId4"/>
                  <a:stretch>
                    <a:fillRect l="-19444" r="-16667" b="-75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7283C852-2AD9-4716-B2F9-234B8F2C33FE}"/>
                </a:ext>
              </a:extLst>
            </p:cNvPr>
            <p:cNvCxnSpPr>
              <a:cxnSpLocks/>
            </p:cNvCxnSpPr>
            <p:nvPr/>
          </p:nvCxnSpPr>
          <p:spPr>
            <a:xfrm>
              <a:off x="3008673" y="2850090"/>
              <a:ext cx="1809135" cy="1788280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F65E2C4C-E14D-4BBF-B9F9-F5D10FA26B2B}"/>
                </a:ext>
              </a:extLst>
            </p:cNvPr>
            <p:cNvSpPr/>
            <p:nvPr/>
          </p:nvSpPr>
          <p:spPr>
            <a:xfrm>
              <a:off x="2889385" y="3886202"/>
              <a:ext cx="914400" cy="9144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1BBF594D-1AB3-47E8-930C-B2DE6A369CAF}"/>
              </a:ext>
            </a:extLst>
          </p:cNvPr>
          <p:cNvGrpSpPr/>
          <p:nvPr/>
        </p:nvGrpSpPr>
        <p:grpSpPr>
          <a:xfrm>
            <a:off x="3647112" y="1841679"/>
            <a:ext cx="4212756" cy="4355074"/>
            <a:chOff x="7739905" y="1827317"/>
            <a:chExt cx="4212756" cy="4355074"/>
          </a:xfrm>
        </p:grpSpPr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0904316F-4949-4FE6-97F8-D183D96312E3}"/>
                </a:ext>
              </a:extLst>
            </p:cNvPr>
            <p:cNvCxnSpPr>
              <a:cxnSpLocks/>
            </p:cNvCxnSpPr>
            <p:nvPr/>
          </p:nvCxnSpPr>
          <p:spPr>
            <a:xfrm>
              <a:off x="10836100" y="4462222"/>
              <a:ext cx="1116561" cy="22828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16E516B2-A7BB-4C48-8ED2-C10FEA12FE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1451" y="3880136"/>
              <a:ext cx="544618" cy="548747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3F0F9F40-B0EC-4F51-AC3A-68CBD0D35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3656" y="2508951"/>
              <a:ext cx="544618" cy="548747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7CE6FF7F-B566-43E9-8705-084CC63863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41950" y="1827317"/>
              <a:ext cx="201706" cy="122304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16B87534-6229-403B-81A1-E6AF8ED08D8F}"/>
                </a:ext>
              </a:extLst>
            </p:cNvPr>
            <p:cNvGrpSpPr/>
            <p:nvPr/>
          </p:nvGrpSpPr>
          <p:grpSpPr>
            <a:xfrm>
              <a:off x="7739905" y="2246710"/>
              <a:ext cx="3869484" cy="3935681"/>
              <a:chOff x="1530724" y="2258409"/>
              <a:chExt cx="3869484" cy="3935681"/>
            </a:xfrm>
          </p:grpSpPr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6C7054A2-7B06-4ADC-A983-362DB0AC3D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0724" y="4343402"/>
                <a:ext cx="3657600" cy="1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0058EAD6-DF5A-4CDA-BB3E-B88ABAD227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51246" y="2536490"/>
                <a:ext cx="0" cy="365760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文本框 39">
                    <a:extLst>
                      <a:ext uri="{FF2B5EF4-FFF2-40B4-BE49-F238E27FC236}">
                        <a16:creationId xmlns:a16="http://schemas.microsoft.com/office/drawing/2014/main" id="{2DFF0268-DAC6-4424-9200-6C2A9A1C585D}"/>
                      </a:ext>
                    </a:extLst>
                  </p:cNvPr>
                  <p:cNvSpPr txBox="1"/>
                  <p:nvPr/>
                </p:nvSpPr>
                <p:spPr>
                  <a:xfrm>
                    <a:off x="5185199" y="4278141"/>
                    <a:ext cx="215009" cy="32488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0" name="文本框 39">
                    <a:extLst>
                      <a:ext uri="{FF2B5EF4-FFF2-40B4-BE49-F238E27FC236}">
                        <a16:creationId xmlns:a16="http://schemas.microsoft.com/office/drawing/2014/main" id="{2DFF0268-DAC6-4424-9200-6C2A9A1C58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85199" y="4278141"/>
                    <a:ext cx="215009" cy="32488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8571" r="-571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文本框 40">
                    <a:extLst>
                      <a:ext uri="{FF2B5EF4-FFF2-40B4-BE49-F238E27FC236}">
                        <a16:creationId xmlns:a16="http://schemas.microsoft.com/office/drawing/2014/main" id="{80C7A8E4-EF31-4F36-A8B3-56783048E649}"/>
                      </a:ext>
                    </a:extLst>
                  </p:cNvPr>
                  <p:cNvSpPr txBox="1"/>
                  <p:nvPr/>
                </p:nvSpPr>
                <p:spPr>
                  <a:xfrm>
                    <a:off x="3389021" y="2258409"/>
                    <a:ext cx="218995" cy="32488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1" name="文本框 40">
                    <a:extLst>
                      <a:ext uri="{FF2B5EF4-FFF2-40B4-BE49-F238E27FC236}">
                        <a16:creationId xmlns:a16="http://schemas.microsoft.com/office/drawing/2014/main" id="{80C7A8E4-EF31-4F36-A8B3-56783048E6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89021" y="2258409"/>
                    <a:ext cx="218995" cy="32488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9444" r="-16667" b="-754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FBF913F8-E8AE-431C-BCE0-887E97E8A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8673" y="2850090"/>
                <a:ext cx="1809135" cy="1788280"/>
              </a:xfrm>
              <a:prstGeom prst="line">
                <a:avLst/>
              </a:prstGeom>
              <a:ln w="254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61039349-440F-4DFD-BFA8-BD53B6D5E1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73169" y="3057088"/>
                <a:ext cx="2560320" cy="2560320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709CF2E3-8B2C-4CA7-A941-BF1F589766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5076" y="297680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E26FBD5E-BD86-423C-BEB2-6AAF6CC2EB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63896" y="4395544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11FF771A-68AC-47FB-B452-BD60357C0F46}"/>
              </a:ext>
            </a:extLst>
          </p:cNvPr>
          <p:cNvGrpSpPr/>
          <p:nvPr/>
        </p:nvGrpSpPr>
        <p:grpSpPr>
          <a:xfrm>
            <a:off x="9024196" y="2485545"/>
            <a:ext cx="2966414" cy="3701376"/>
            <a:chOff x="5006318" y="2504770"/>
            <a:chExt cx="2966414" cy="3701376"/>
          </a:xfrm>
        </p:grpSpPr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2BBFD630-3E3C-4EAD-8024-CF7C0A0312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99640" y="2890495"/>
              <a:ext cx="926672" cy="89911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76930C74-20F1-4C62-91EE-B77FD4B04361}"/>
                </a:ext>
              </a:extLst>
            </p:cNvPr>
            <p:cNvGrpSpPr/>
            <p:nvPr/>
          </p:nvGrpSpPr>
          <p:grpSpPr>
            <a:xfrm>
              <a:off x="5006318" y="2504770"/>
              <a:ext cx="2966414" cy="3701376"/>
              <a:chOff x="5006318" y="2504770"/>
              <a:chExt cx="2966414" cy="3701376"/>
            </a:xfrm>
          </p:grpSpPr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5C979C29-FBB8-4D67-8978-0F5E0B9AC6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06318" y="4355459"/>
                <a:ext cx="2966414" cy="21887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9FD67677-FA4B-4BC0-AB0E-FE79384697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35654" y="2548546"/>
                <a:ext cx="0" cy="365760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文本框 31">
                    <a:extLst>
                      <a:ext uri="{FF2B5EF4-FFF2-40B4-BE49-F238E27FC236}">
                        <a16:creationId xmlns:a16="http://schemas.microsoft.com/office/drawing/2014/main" id="{0C4EC839-89A6-48C8-9C95-A03C2E8B2B91}"/>
                      </a:ext>
                    </a:extLst>
                  </p:cNvPr>
                  <p:cNvSpPr txBox="1"/>
                  <p:nvPr/>
                </p:nvSpPr>
                <p:spPr>
                  <a:xfrm>
                    <a:off x="7729780" y="4421617"/>
                    <a:ext cx="215009" cy="32488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2" name="文本框 31">
                    <a:extLst>
                      <a:ext uri="{FF2B5EF4-FFF2-40B4-BE49-F238E27FC236}">
                        <a16:creationId xmlns:a16="http://schemas.microsoft.com/office/drawing/2014/main" id="{0C4EC839-89A6-48C8-9C95-A03C2E8B2B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29780" y="4421617"/>
                    <a:ext cx="215009" cy="32488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8571" r="-571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BD245BB1-0083-4FBA-B064-D452F2F425B5}"/>
                      </a:ext>
                    </a:extLst>
                  </p:cNvPr>
                  <p:cNvSpPr txBox="1"/>
                  <p:nvPr/>
                </p:nvSpPr>
                <p:spPr>
                  <a:xfrm>
                    <a:off x="6252426" y="2504770"/>
                    <a:ext cx="218995" cy="32488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BD245BB1-0083-4FBA-B064-D452F2F425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2426" y="2504770"/>
                    <a:ext cx="218995" cy="32488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9444" r="-16667" b="-754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7DA3FEEB-1829-4413-9565-85889F884A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93081" y="2862146"/>
                <a:ext cx="1809135" cy="1788280"/>
              </a:xfrm>
              <a:prstGeom prst="line">
                <a:avLst/>
              </a:prstGeom>
              <a:ln w="254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4E274AC8-8E14-47E0-A8A7-E49558D7B5D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31936" y="3557568"/>
                <a:ext cx="1609344" cy="1609344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A93ADAA8-ECDE-4506-ADCC-FBD80ADC05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9068" y="3719335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0391F782-B6E6-4E3B-AE9C-FDF0930138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50917" y="3195484"/>
              <a:ext cx="544618" cy="548747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DC1F6883-F336-441C-A2CE-6B80E773EF64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2429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07974" y="41814"/>
            <a:ext cx="11441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优化：</a:t>
            </a:r>
            <a:r>
              <a:rPr lang="en-US" altLang="zh-CN" sz="36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KKT</a:t>
            </a:r>
            <a:r>
              <a:rPr lang="zh-CN" altLang="en-US" sz="36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条件</a:t>
            </a:r>
            <a:endParaRPr lang="en-US" altLang="zh-CN" sz="36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CCEAA3E-21E9-4869-BDFC-D4B457E7BB9E}"/>
                  </a:ext>
                </a:extLst>
              </p:cNvPr>
              <p:cNvSpPr txBox="1"/>
              <p:nvPr/>
            </p:nvSpPr>
            <p:spPr>
              <a:xfrm>
                <a:off x="216310" y="1238864"/>
                <a:ext cx="11309149" cy="4845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/>
                  <a:t>有约束优化问题</a:t>
                </a:r>
                <a:endParaRPr lang="en-US" altLang="zh-CN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CN" sz="2800" dirty="0"/>
              </a:p>
              <a:p>
                <a:pPr algn="ctr"/>
                <a:r>
                  <a:rPr lang="en-US" altLang="zh-CN" sz="2800" dirty="0" err="1"/>
                  <a:t>s.t.</a:t>
                </a:r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US" altLang="zh-CN" sz="2800" dirty="0"/>
                  <a:t>,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=1,2,⋯,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zh-CN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=1,2,⋯,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altLang="zh-CN" sz="2800" dirty="0"/>
              </a:p>
              <a:p>
                <a:endParaRPr lang="en-US" altLang="zh-CN" sz="2800" dirty="0"/>
              </a:p>
              <a:p>
                <a:r>
                  <a:rPr lang="zh-CN" altLang="en-US" sz="2800" dirty="0"/>
                  <a:t>拉格朗日方程为</a:t>
                </a:r>
                <a:endParaRPr lang="en-US" altLang="zh-CN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800" b="1" i="1">
                              <a:latin typeface="Cambria Math" panose="02040503050406030204" pitchFamily="18" charset="0"/>
                            </a:rPr>
                            <m:t>𝝀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800" b="0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</m:d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b="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2800" i="1" dirty="0">
                  <a:latin typeface="Cambria Math" panose="02040503050406030204" pitchFamily="18" charset="0"/>
                </a:endParaRPr>
              </a:p>
              <a:p>
                <a:endParaRPr lang="en-US" altLang="zh-CN" sz="2800" dirty="0"/>
              </a:p>
              <a:p>
                <a:r>
                  <a:rPr lang="zh-CN" altLang="en-US" sz="2800" dirty="0"/>
                  <a:t>其中</a:t>
                </a:r>
                <a14:m>
                  <m:oMath xmlns:m="http://schemas.openxmlformats.org/officeDocument/2006/math">
                    <m:r>
                      <a:rPr lang="zh-CN" altLang="en-US" sz="2800" b="1" i="1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zh-CN" altLang="en-US" sz="2800" dirty="0"/>
                  <a:t>和</a:t>
                </a:r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zh-CN" altLang="en-US" sz="2800" dirty="0"/>
                  <a:t>被称为</a:t>
                </a:r>
                <a:r>
                  <a:rPr lang="en-US" altLang="zh-CN" sz="2800" dirty="0"/>
                  <a:t>KKT</a:t>
                </a:r>
                <a:r>
                  <a:rPr lang="zh-CN" altLang="en-US" sz="2800" dirty="0"/>
                  <a:t>乘子</a:t>
                </a:r>
                <a:r>
                  <a:rPr lang="en-US" altLang="zh-CN" sz="2800" dirty="0"/>
                  <a:t>(multipliers).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CCEAA3E-21E9-4869-BDFC-D4B457E7B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10" y="1238864"/>
                <a:ext cx="11309149" cy="4845429"/>
              </a:xfrm>
              <a:prstGeom prst="rect">
                <a:avLst/>
              </a:prstGeom>
              <a:blipFill>
                <a:blip r:embed="rId2"/>
                <a:stretch>
                  <a:fillRect l="-1078" t="-1761" b="-27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7036F5F-BCDF-47EB-A7F6-130F3F8672EE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79115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07974" y="41814"/>
            <a:ext cx="11441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优化：</a:t>
            </a:r>
            <a:r>
              <a:rPr lang="en-US" altLang="zh-CN" sz="36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KKT</a:t>
            </a:r>
            <a:r>
              <a:rPr lang="zh-CN" altLang="en-US" sz="36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条件</a:t>
            </a:r>
            <a:endParaRPr lang="en-US" altLang="zh-CN" sz="36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CCEAA3E-21E9-4869-BDFC-D4B457E7BB9E}"/>
                  </a:ext>
                </a:extLst>
              </p:cNvPr>
              <p:cNvSpPr txBox="1"/>
              <p:nvPr/>
            </p:nvSpPr>
            <p:spPr>
              <a:xfrm>
                <a:off x="216310" y="1238864"/>
                <a:ext cx="11309149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最优解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</a:t>
                </a:r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满足如下</a:t>
                </a:r>
                <a:r>
                  <a:rPr lang="en-US" altLang="zh-CN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KKT</a:t>
                </a:r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条件</a:t>
                </a:r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800" b="1" i="1">
                              <a:latin typeface="Cambria Math" panose="02040503050406030204" pitchFamily="18" charset="0"/>
                            </a:rPr>
                            <m:t>𝝀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altLang="zh-CN" sz="2800" b="1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sz="2800" i="1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800" i="1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en-US" altLang="zh-CN" sz="2800" i="1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sz="2800" i="1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r>
                  <a:rPr lang="en-US" altLang="zh-CN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KKT </a:t>
                </a:r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条件仅仅是最优解的必要但不充分条件。</a:t>
                </a:r>
                <a:endParaRPr lang="en-US" altLang="zh-CN" sz="2800" i="1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CCEAA3E-21E9-4869-BDFC-D4B457E7B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10" y="1238864"/>
                <a:ext cx="11309149" cy="3539430"/>
              </a:xfrm>
              <a:prstGeom prst="rect">
                <a:avLst/>
              </a:prstGeom>
              <a:blipFill>
                <a:blip r:embed="rId2"/>
                <a:stretch>
                  <a:fillRect l="-1078" t="-2065" b="-37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3626007-31DD-4965-ADAB-D34B65203F61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5806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5028;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30154</TotalTime>
  <Words>4416</Words>
  <Application>Microsoft Office PowerPoint</Application>
  <PresentationFormat>宽屏</PresentationFormat>
  <Paragraphs>759</Paragraphs>
  <Slides>92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92</vt:i4>
      </vt:variant>
    </vt:vector>
  </HeadingPairs>
  <TitlesOfParts>
    <vt:vector size="103" baseType="lpstr">
      <vt:lpstr>楷体</vt:lpstr>
      <vt:lpstr>Calibri</vt:lpstr>
      <vt:lpstr>KaiTi</vt:lpstr>
      <vt:lpstr>Wingdings</vt:lpstr>
      <vt:lpstr>Arial</vt:lpstr>
      <vt:lpstr>宋体</vt:lpstr>
      <vt:lpstr>微软雅黑</vt:lpstr>
      <vt:lpstr>Times New Roman</vt:lpstr>
      <vt:lpstr>Cambria Math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Bo Li</dc:creator>
  <cp:lastModifiedBy>Bo Li</cp:lastModifiedBy>
  <cp:revision>1201</cp:revision>
  <dcterms:created xsi:type="dcterms:W3CDTF">2020-04-18T12:12:52Z</dcterms:created>
  <dcterms:modified xsi:type="dcterms:W3CDTF">2024-03-22T09:04:28Z</dcterms:modified>
</cp:coreProperties>
</file>